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cc7d1d67f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cc7d1d67f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09008a842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09008a842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9008a8420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9008a842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9008a8420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09008a842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9008a842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9008a842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9008a8420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09008a8420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09008a8420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09008a8420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9008a8420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9008a8420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9008a8420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09008a8420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09008a8420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09008a842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09008a8420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09008a8420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09008a8420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09008a8420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9008a8420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9008a8420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9008a8420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09008a8420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09008a8420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09008a8420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09008a8420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09008a8420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9008a8420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9008a8420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9008a8420_0_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9008a8420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9008a8420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9008a8420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9008a8420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09008a8420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09008a8420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09008a8420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0cc7d1d67f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0cc7d1d67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0cc7d1d67f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0cc7d1d67f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9008a842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9008a842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9008a842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09008a842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9008a8420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9008a842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09008a842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09008a842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9008a842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9008a842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h6ibdzckdIQ"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sssbpt.info/vahinis/Dharma/Dharma04.pdf"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sssbpt.info/vahinis/Dharma/Dharma05.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sssbpt.info/vahinis/Dharma/Dharma06.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w8HtbFugrW8"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sssbpt.info/vahinis/Dharma/Dharma07.pdf" TargetMode="External"/><Relationship Id="rId5" Type="http://schemas.openxmlformats.org/officeDocument/2006/relationships/hyperlink" Target="https://www.youtube.com/watch?v=NO8g38VDRGg"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sssbpt.info/vahinis/Dharma/Dharma08.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sssbpt.info/vahinis/Dharma/Dharma09.pdf"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2IDn5IYaLuw"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ssbpt.info/vahinis/Dharma/Dharma10.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sssbpt.info/vahinis/Dharma/Dharma11.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sssbpt.info/vahinis/Dharma/Dharma1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t_V2a_8vDg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sssbpt.info/vahinis/Dharma/Dharma13.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sssbpt.info/vahinis/Dharma/Dharma01.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sssbpt.info/vahinis/Dharma/Dharma0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sssbpt.info/vahinis/Dharma/Dharma03.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2292675"/>
            <a:ext cx="8520600" cy="117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520">
                <a:solidFill>
                  <a:srgbClr val="8B0000"/>
                </a:solidFill>
              </a:rPr>
              <a:t>Dharma Vahini</a:t>
            </a:r>
            <a:endParaRPr sz="4520">
              <a:solidFill>
                <a:srgbClr val="8B0000"/>
              </a:solidFill>
            </a:endParaRPr>
          </a:p>
        </p:txBody>
      </p:sp>
      <p:sp>
        <p:nvSpPr>
          <p:cNvPr id="55" name="Google Shape;55;p13"/>
          <p:cNvSpPr txBox="1">
            <a:spLocks noGrp="1"/>
          </p:cNvSpPr>
          <p:nvPr>
            <p:ph type="body" idx="1"/>
          </p:nvPr>
        </p:nvSpPr>
        <p:spPr>
          <a:xfrm>
            <a:off x="2102700" y="2964600"/>
            <a:ext cx="4831800" cy="885300"/>
          </a:xfrm>
          <a:prstGeom prst="rect">
            <a:avLst/>
          </a:prstGeom>
        </p:spPr>
        <p:txBody>
          <a:bodyPr spcFirstLastPara="1" wrap="square" lIns="91425" tIns="91425" rIns="91425" bIns="91425" anchor="t" anchorCtr="0">
            <a:normAutofit/>
          </a:bodyPr>
          <a:lstStyle/>
          <a:p>
            <a:pPr marL="0" lvl="0" indent="0" algn="ctr" rtl="0">
              <a:spcBef>
                <a:spcPts val="1200"/>
              </a:spcBef>
              <a:spcAft>
                <a:spcPts val="0"/>
              </a:spcAft>
              <a:buNone/>
            </a:pPr>
            <a:r>
              <a:rPr lang="en" sz="1900" i="1">
                <a:solidFill>
                  <a:srgbClr val="E69138"/>
                </a:solidFill>
                <a:highlight>
                  <a:schemeClr val="lt1"/>
                </a:highlight>
                <a:latin typeface="Verdana"/>
                <a:ea typeface="Verdana"/>
                <a:cs typeface="Verdana"/>
                <a:sym typeface="Verdana"/>
              </a:rPr>
              <a:t>Stream of Righteousness</a:t>
            </a:r>
            <a:endParaRPr sz="1900" i="1">
              <a:solidFill>
                <a:srgbClr val="E69138"/>
              </a:solidFill>
              <a:highlight>
                <a:schemeClr val="lt1"/>
              </a:highlight>
              <a:latin typeface="Verdana"/>
              <a:ea typeface="Verdana"/>
              <a:cs typeface="Verdana"/>
              <a:sym typeface="Verdana"/>
            </a:endParaRPr>
          </a:p>
          <a:p>
            <a:pPr marL="0" lvl="0" indent="0" algn="ctr" rtl="0">
              <a:spcBef>
                <a:spcPts val="1200"/>
              </a:spcBef>
              <a:spcAft>
                <a:spcPts val="1200"/>
              </a:spcAft>
              <a:buNone/>
            </a:pPr>
            <a:endParaRPr sz="100">
              <a:solidFill>
                <a:srgbClr val="E69138"/>
              </a:solidFill>
              <a:highlight>
                <a:schemeClr val="lt1"/>
              </a:highlight>
            </a:endParaRPr>
          </a:p>
        </p:txBody>
      </p:sp>
      <p:sp>
        <p:nvSpPr>
          <p:cNvPr id="56" name="Google Shape;56;p13"/>
          <p:cNvSpPr txBox="1"/>
          <p:nvPr/>
        </p:nvSpPr>
        <p:spPr>
          <a:xfrm>
            <a:off x="1817850" y="3740875"/>
            <a:ext cx="54015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800">
                <a:highlight>
                  <a:schemeClr val="lt1"/>
                </a:highlight>
                <a:latin typeface="Verdana"/>
                <a:ea typeface="Verdana"/>
                <a:cs typeface="Verdana"/>
                <a:sym typeface="Verdana"/>
              </a:rPr>
              <a:t>SATHYA SAI BABA</a:t>
            </a:r>
            <a:endParaRPr sz="1800">
              <a:highlight>
                <a:schemeClr val="lt1"/>
              </a:highlight>
              <a:latin typeface="Verdana"/>
              <a:ea typeface="Verdana"/>
              <a:cs typeface="Verdana"/>
              <a:sym typeface="Verdana"/>
            </a:endParaRPr>
          </a:p>
        </p:txBody>
      </p:sp>
      <p:pic>
        <p:nvPicPr>
          <p:cNvPr id="57" name="Google Shape;57;p13"/>
          <p:cNvPicPr preferRelativeResize="0"/>
          <p:nvPr/>
        </p:nvPicPr>
        <p:blipFill>
          <a:blip r:embed="rId3">
            <a:alphaModFix/>
          </a:blip>
          <a:stretch>
            <a:fillRect/>
          </a:stretch>
        </p:blipFill>
        <p:spPr>
          <a:xfrm>
            <a:off x="3762075" y="142175"/>
            <a:ext cx="1619850" cy="1630721"/>
          </a:xfrm>
          <a:prstGeom prst="rect">
            <a:avLst/>
          </a:prstGeom>
          <a:noFill/>
          <a:ln>
            <a:noFill/>
          </a:ln>
        </p:spPr>
      </p:pic>
      <p:sp>
        <p:nvSpPr>
          <p:cNvPr id="58" name="Google Shape;5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156" name="Google Shape;156;p22"/>
          <p:cNvSpPr txBox="1"/>
          <p:nvPr/>
        </p:nvSpPr>
        <p:spPr>
          <a:xfrm>
            <a:off x="142375" y="133475"/>
            <a:ext cx="3408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Woman: The support of home and religion</a:t>
            </a:r>
            <a:endParaRPr sz="1200" b="1">
              <a:solidFill>
                <a:srgbClr val="8B0000"/>
              </a:solidFill>
            </a:endParaRPr>
          </a:p>
        </p:txBody>
      </p:sp>
      <p:sp>
        <p:nvSpPr>
          <p:cNvPr id="157" name="Google Shape;157;p22"/>
          <p:cNvSpPr txBox="1"/>
          <p:nvPr/>
        </p:nvSpPr>
        <p:spPr>
          <a:xfrm>
            <a:off x="142375" y="440500"/>
            <a:ext cx="8774100" cy="158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Woman is the support and pillar of the home and religion. She plants and fosters religious faith. Women have natural aptitude for faith and spiritual endeavour. Women with devotion, faith, and meekness can lead men on the Godward path and the practice of holy virtues. She is truly the representative of divine energy (</a:t>
            </a:r>
            <a:r>
              <a:rPr lang="en" sz="1200" i="1">
                <a:solidFill>
                  <a:srgbClr val="5B2923"/>
                </a:solidFill>
              </a:rPr>
              <a:t>sakthi</a:t>
            </a:r>
            <a:r>
              <a:rPr lang="en" sz="1200">
                <a:solidFill>
                  <a:schemeClr val="dk1"/>
                </a:solidFill>
              </a:rPr>
              <a:t>). Women should strive to achieve the knowledge of the soul and live every moment in the consciousness of her being only the </a:t>
            </a:r>
            <a:r>
              <a:rPr lang="en" sz="1200" i="1">
                <a:solidFill>
                  <a:srgbClr val="5B2923"/>
                </a:solidFill>
              </a:rPr>
              <a:t>Atma</a:t>
            </a:r>
            <a:r>
              <a:rPr lang="en" sz="1200">
                <a:solidFill>
                  <a:schemeClr val="dk1"/>
                </a:solidFill>
              </a:rPr>
              <a:t>; she must evince always a desire to become one with the divine consciousness.</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158" name="Google Shape;158;p22"/>
          <p:cNvSpPr txBox="1"/>
          <p:nvPr/>
        </p:nvSpPr>
        <p:spPr>
          <a:xfrm>
            <a:off x="4756975" y="3713600"/>
            <a:ext cx="414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https://www.youtube.com/watch?v=h6ibdzckdIQ</a:t>
            </a:r>
            <a:r>
              <a:rPr lang="en"/>
              <a:t> </a:t>
            </a:r>
            <a:endParaRPr/>
          </a:p>
        </p:txBody>
      </p:sp>
      <p:pic>
        <p:nvPicPr>
          <p:cNvPr id="159" name="Google Shape;159;p22"/>
          <p:cNvPicPr preferRelativeResize="0"/>
          <p:nvPr/>
        </p:nvPicPr>
        <p:blipFill>
          <a:blip r:embed="rId4">
            <a:alphaModFix/>
          </a:blip>
          <a:stretch>
            <a:fillRect/>
          </a:stretch>
        </p:blipFill>
        <p:spPr>
          <a:xfrm>
            <a:off x="4779775" y="1710650"/>
            <a:ext cx="4097400" cy="2004025"/>
          </a:xfrm>
          <a:prstGeom prst="rect">
            <a:avLst/>
          </a:prstGeom>
          <a:noFill/>
          <a:ln>
            <a:noFill/>
          </a:ln>
        </p:spPr>
      </p:pic>
      <p:sp>
        <p:nvSpPr>
          <p:cNvPr id="160" name="Google Shape;160;p22"/>
          <p:cNvSpPr txBox="1"/>
          <p:nvPr/>
        </p:nvSpPr>
        <p:spPr>
          <a:xfrm>
            <a:off x="142375" y="1626900"/>
            <a:ext cx="4529400" cy="1888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500"/>
              </a:spcBef>
              <a:spcAft>
                <a:spcPts val="0"/>
              </a:spcAft>
              <a:buNone/>
            </a:pPr>
            <a:r>
              <a:rPr lang="en" sz="1200" b="1" dirty="0">
                <a:solidFill>
                  <a:srgbClr val="8B0000"/>
                </a:solidFill>
              </a:rPr>
              <a:t>Spirit of Sacrifice Is Found Only in Women</a:t>
            </a:r>
            <a:endParaRPr sz="1200" b="1" dirty="0">
              <a:solidFill>
                <a:srgbClr val="8B0000"/>
              </a:solidFill>
            </a:endParaRPr>
          </a:p>
          <a:p>
            <a:pPr marL="0" lvl="0" indent="0" algn="just" rtl="0">
              <a:lnSpc>
                <a:spcPct val="115000"/>
              </a:lnSpc>
              <a:spcBef>
                <a:spcPts val="800"/>
              </a:spcBef>
              <a:spcAft>
                <a:spcPts val="800"/>
              </a:spcAft>
              <a:buNone/>
            </a:pPr>
            <a:r>
              <a:rPr lang="en" sz="1150" dirty="0">
                <a:solidFill>
                  <a:srgbClr val="333333"/>
                </a:solidFill>
              </a:rPr>
              <a:t>A mother is ready to sacrifice everything, even her life, for the sake of her child. Such a spirit is to be found only among women. If a child is grievously ill, the mother will try to save the child at any cost. It is for this reason that woman is described as </a:t>
            </a:r>
            <a:r>
              <a:rPr lang="en" sz="1150" i="1" dirty="0">
                <a:solidFill>
                  <a:srgbClr val="333333"/>
                </a:solidFill>
              </a:rPr>
              <a:t>Thyagamurti</a:t>
            </a:r>
            <a:r>
              <a:rPr lang="en" sz="1150" dirty="0">
                <a:solidFill>
                  <a:srgbClr val="333333"/>
                </a:solidFill>
              </a:rPr>
              <a:t>, the embodiment of sacrifice. Men do not have the same spirit of sacrifice as women. Men may present a heroic pose but do not have the determination and perseverance to carry on the struggle to the end.</a:t>
            </a:r>
            <a:endParaRPr sz="1150" dirty="0">
              <a:solidFill>
                <a:srgbClr val="333333"/>
              </a:solidFill>
            </a:endParaRPr>
          </a:p>
        </p:txBody>
      </p:sp>
      <p:sp>
        <p:nvSpPr>
          <p:cNvPr id="161" name="Google Shape;161;p22"/>
          <p:cNvSpPr txBox="1"/>
          <p:nvPr/>
        </p:nvSpPr>
        <p:spPr>
          <a:xfrm>
            <a:off x="178000" y="3696461"/>
            <a:ext cx="41430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dirty="0">
                <a:solidFill>
                  <a:srgbClr val="B45F06"/>
                </a:solidFill>
              </a:rPr>
              <a:t>Discussion points:</a:t>
            </a:r>
            <a:r>
              <a:rPr lang="en" u="sng" dirty="0">
                <a:solidFill>
                  <a:srgbClr val="B45F06"/>
                </a:solidFill>
              </a:rPr>
              <a:t> </a:t>
            </a:r>
            <a:br>
              <a:rPr lang="en" dirty="0">
                <a:solidFill>
                  <a:srgbClr val="B45F06"/>
                </a:solidFill>
              </a:rPr>
            </a:br>
            <a:endParaRPr dirty="0">
              <a:solidFill>
                <a:srgbClr val="B45F06"/>
              </a:solidFill>
            </a:endParaRPr>
          </a:p>
          <a:p>
            <a:pPr marL="457200" lvl="0" indent="-304800" algn="l" rtl="0">
              <a:spcBef>
                <a:spcPts val="0"/>
              </a:spcBef>
              <a:spcAft>
                <a:spcPts val="0"/>
              </a:spcAft>
              <a:buClr>
                <a:srgbClr val="B45F06"/>
              </a:buClr>
              <a:buSzPts val="1200"/>
              <a:buChar char="-"/>
            </a:pPr>
            <a:r>
              <a:rPr lang="en" sz="1200" dirty="0">
                <a:solidFill>
                  <a:srgbClr val="B45F06"/>
                </a:solidFill>
              </a:rPr>
              <a:t>According to you what is a woman’s dharma ?</a:t>
            </a:r>
            <a:endParaRPr sz="1200" dirty="0">
              <a:solidFill>
                <a:srgbClr val="B45F06"/>
              </a:solidFill>
            </a:endParaRPr>
          </a:p>
          <a:p>
            <a:pPr marL="457200" lvl="0" indent="0" algn="l" rtl="0">
              <a:spcBef>
                <a:spcPts val="0"/>
              </a:spcBef>
              <a:spcAft>
                <a:spcPts val="0"/>
              </a:spcAft>
              <a:buNone/>
            </a:pPr>
            <a:endParaRPr sz="1200" dirty="0">
              <a:solidFill>
                <a:srgbClr val="B45F06"/>
              </a:solidFill>
            </a:endParaRPr>
          </a:p>
          <a:p>
            <a:pPr marL="457200" lvl="0" indent="-304800" algn="l" rtl="0">
              <a:spcBef>
                <a:spcPts val="0"/>
              </a:spcBef>
              <a:spcAft>
                <a:spcPts val="0"/>
              </a:spcAft>
              <a:buClr>
                <a:srgbClr val="B45F06"/>
              </a:buClr>
              <a:buSzPts val="1200"/>
              <a:buChar char="-"/>
            </a:pPr>
            <a:r>
              <a:rPr lang="en" sz="1200" dirty="0">
                <a:solidFill>
                  <a:srgbClr val="B45F06"/>
                </a:solidFill>
              </a:rPr>
              <a:t>Discuss the different sacrifices that women make for the sake of their homes, society, nation.</a:t>
            </a:r>
            <a:endParaRPr sz="1200" dirty="0">
              <a:solidFill>
                <a:srgbClr val="B45F06"/>
              </a:solidFill>
            </a:endParaRPr>
          </a:p>
        </p:txBody>
      </p:sp>
      <p:sp>
        <p:nvSpPr>
          <p:cNvPr id="162" name="Google Shape;162;p22"/>
          <p:cNvSpPr txBox="1"/>
          <p:nvPr/>
        </p:nvSpPr>
        <p:spPr>
          <a:xfrm>
            <a:off x="4779775" y="4246750"/>
            <a:ext cx="3252900" cy="4926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4 link – </a:t>
            </a:r>
            <a:r>
              <a:rPr lang="en" sz="1000" u="sng">
                <a:solidFill>
                  <a:schemeClr val="hlink"/>
                </a:solidFill>
                <a:hlinkClick r:id="rId5"/>
              </a:rPr>
              <a:t>https://www.sssbpt.info/vahinis/Dharma/Dharma04.pdf</a:t>
            </a:r>
            <a:r>
              <a:rPr lang="en" sz="1000"/>
              <a:t> </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168" name="Google Shape;168;p23"/>
          <p:cNvSpPr txBox="1"/>
          <p:nvPr/>
        </p:nvSpPr>
        <p:spPr>
          <a:xfrm>
            <a:off x="106800" y="97875"/>
            <a:ext cx="46896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V. Education for Women</a:t>
            </a:r>
            <a:endParaRPr sz="2000" b="1">
              <a:solidFill>
                <a:srgbClr val="8B0000"/>
              </a:solidFill>
            </a:endParaRPr>
          </a:p>
        </p:txBody>
      </p:sp>
      <p:sp>
        <p:nvSpPr>
          <p:cNvPr id="169" name="Google Shape;169;p23"/>
          <p:cNvSpPr txBox="1"/>
          <p:nvPr/>
        </p:nvSpPr>
        <p:spPr>
          <a:xfrm>
            <a:off x="186875" y="480525"/>
            <a:ext cx="8729700" cy="158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Education is necessary for both men and women. But education for women has to be in accordance with their special needs. Educated women are really the promoters of </a:t>
            </a:r>
            <a:r>
              <a:rPr lang="en" sz="1200" i="1">
                <a:solidFill>
                  <a:srgbClr val="5B2923"/>
                </a:solidFill>
              </a:rPr>
              <a:t>dharma </a:t>
            </a:r>
            <a:r>
              <a:rPr lang="en" sz="1200">
                <a:solidFill>
                  <a:schemeClr val="dk1"/>
                </a:solidFill>
              </a:rPr>
              <a:t>for the whole world. Parents must also cooperate in equipping women with proper education. Education (</a:t>
            </a:r>
            <a:r>
              <a:rPr lang="en" sz="1200" i="1">
                <a:solidFill>
                  <a:srgbClr val="5B2923"/>
                </a:solidFill>
              </a:rPr>
              <a:t>vidya</a:t>
            </a:r>
            <a:r>
              <a:rPr lang="en" sz="1200">
                <a:solidFill>
                  <a:schemeClr val="dk1"/>
                </a:solidFill>
              </a:rPr>
              <a:t>) must be built on the basis of discrimination (</a:t>
            </a:r>
            <a:r>
              <a:rPr lang="en" sz="1200" i="1">
                <a:solidFill>
                  <a:srgbClr val="5B2923"/>
                </a:solidFill>
              </a:rPr>
              <a:t>viveka</a:t>
            </a:r>
            <a:r>
              <a:rPr lang="en" sz="1200">
                <a:solidFill>
                  <a:schemeClr val="dk1"/>
                </a:solidFill>
              </a:rPr>
              <a:t>).She can master any subject related to the objective world that is prominent today, but the welfare of the spirit should not be forgotten; she must get interested in </a:t>
            </a:r>
            <a:r>
              <a:rPr lang="en" sz="1200" i="1">
                <a:solidFill>
                  <a:srgbClr val="5B2923"/>
                </a:solidFill>
              </a:rPr>
              <a:t>Vedantic </a:t>
            </a:r>
            <a:r>
              <a:rPr lang="en" sz="1200">
                <a:solidFill>
                  <a:schemeClr val="dk1"/>
                </a:solidFill>
              </a:rPr>
              <a:t>study, which cultivates the inner vision.</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170" name="Google Shape;170;p23"/>
          <p:cNvSpPr txBox="1"/>
          <p:nvPr/>
        </p:nvSpPr>
        <p:spPr>
          <a:xfrm>
            <a:off x="186875" y="1696725"/>
            <a:ext cx="3924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Progress is based on proper education for women</a:t>
            </a:r>
            <a:endParaRPr sz="1200" b="1">
              <a:solidFill>
                <a:srgbClr val="8B0000"/>
              </a:solidFill>
            </a:endParaRPr>
          </a:p>
        </p:txBody>
      </p:sp>
      <p:sp>
        <p:nvSpPr>
          <p:cNvPr id="171" name="Google Shape;171;p23"/>
          <p:cNvSpPr txBox="1"/>
          <p:nvPr/>
        </p:nvSpPr>
        <p:spPr>
          <a:xfrm>
            <a:off x="186875" y="1922150"/>
            <a:ext cx="87297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progress of the nation, the community, and the family depends on the proper education of women. The country can be lifted to its pristine greatness only through women mastering the science of realization of the Reality (</a:t>
            </a:r>
            <a:r>
              <a:rPr lang="en" sz="1200" i="1">
                <a:solidFill>
                  <a:srgbClr val="5B2923"/>
                </a:solidFill>
              </a:rPr>
              <a:t>Atma-vidya</a:t>
            </a:r>
            <a:r>
              <a:rPr lang="en" sz="1200">
                <a:solidFill>
                  <a:schemeClr val="dk1"/>
                </a:solidFill>
              </a:rPr>
              <a:t>). If the nation is to have lasting prosperity and peace, women have to be trained through an educational system that emphasizes moral conduct and moral qualities. The cause for the present fall in moral standards and absence of social peace is the neglect of this aspect of women’s education.</a:t>
            </a:r>
            <a:endParaRPr sz="1200">
              <a:solidFill>
                <a:schemeClr val="dk1"/>
              </a:solidFill>
            </a:endParaRPr>
          </a:p>
        </p:txBody>
      </p:sp>
      <p:sp>
        <p:nvSpPr>
          <p:cNvPr id="172" name="Google Shape;172;p23"/>
          <p:cNvSpPr txBox="1"/>
          <p:nvPr/>
        </p:nvSpPr>
        <p:spPr>
          <a:xfrm>
            <a:off x="186875" y="3069850"/>
            <a:ext cx="55707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education of today is spoken of as </a:t>
            </a:r>
            <a:r>
              <a:rPr lang="en" sz="1200" i="1">
                <a:solidFill>
                  <a:srgbClr val="5B2923"/>
                </a:solidFill>
              </a:rPr>
              <a:t>vidya</a:t>
            </a:r>
            <a:r>
              <a:rPr lang="en" sz="1200">
                <a:solidFill>
                  <a:schemeClr val="dk1"/>
                </a:solidFill>
              </a:rPr>
              <a:t>, but that is merely a way of calling it. It doesn’t deserve that name, if you consider the present actions of the educated and their personality traits. The educated person must be capable of imbibing the inner joy of the </a:t>
            </a:r>
            <a:r>
              <a:rPr lang="en" sz="1200" i="1">
                <a:solidFill>
                  <a:srgbClr val="5B2923"/>
                </a:solidFill>
              </a:rPr>
              <a:t>Atma</a:t>
            </a:r>
            <a:r>
              <a:rPr lang="en" sz="1200">
                <a:solidFill>
                  <a:schemeClr val="dk1"/>
                </a:solidFill>
              </a:rPr>
              <a:t>, regardless of external circumstances; that person must have grasped the purpose of existence and must be aware of the discipline of realization.</a:t>
            </a:r>
            <a:endParaRPr sz="1200">
              <a:solidFill>
                <a:schemeClr val="dk1"/>
              </a:solidFill>
            </a:endParaRPr>
          </a:p>
        </p:txBody>
      </p:sp>
      <p:sp>
        <p:nvSpPr>
          <p:cNvPr id="173" name="Google Shape;173;p23"/>
          <p:cNvSpPr txBox="1"/>
          <p:nvPr/>
        </p:nvSpPr>
        <p:spPr>
          <a:xfrm>
            <a:off x="5757575" y="2945275"/>
            <a:ext cx="32262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Is today’s secular educational enough for women or anyone to tread the path of Dharma and Spiritual progress</a:t>
            </a:r>
            <a:endParaRPr sz="1200">
              <a:solidFill>
                <a:srgbClr val="B45F06"/>
              </a:solidFill>
            </a:endParaRPr>
          </a:p>
          <a:p>
            <a:pPr marL="457200" lvl="0" indent="0" algn="l" rtl="0">
              <a:spcBef>
                <a:spcPts val="0"/>
              </a:spcBef>
              <a:spcAft>
                <a:spcPts val="0"/>
              </a:spcAft>
              <a:buNone/>
            </a:pP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changes would you bring to the educational system which can benefit all.</a:t>
            </a:r>
            <a:endParaRPr sz="1200">
              <a:solidFill>
                <a:srgbClr val="B45F0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179" name="Google Shape;179;p24"/>
          <p:cNvSpPr txBox="1"/>
          <p:nvPr/>
        </p:nvSpPr>
        <p:spPr>
          <a:xfrm>
            <a:off x="195775" y="151275"/>
            <a:ext cx="4654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Study and society not harmful in themselves</a:t>
            </a:r>
            <a:endParaRPr sz="1200" b="1">
              <a:solidFill>
                <a:srgbClr val="8B0000"/>
              </a:solidFill>
            </a:endParaRPr>
          </a:p>
        </p:txBody>
      </p:sp>
      <p:sp>
        <p:nvSpPr>
          <p:cNvPr id="180" name="Google Shape;180;p24"/>
          <p:cNvSpPr txBox="1"/>
          <p:nvPr/>
        </p:nvSpPr>
        <p:spPr>
          <a:xfrm>
            <a:off x="216000" y="467175"/>
            <a:ext cx="8712000" cy="179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Educated women can do useful service to the community around them according to their skill, taste, inclination, desire, character, educational status, mode of living, discipline, or scholarship. But they should avoid tarnishing the reputation of their parents, their family, or themselves. If they are endowed with good qualities and if the good qualities are accompanied by good actions, good habits, and adherence to the eternal (</a:t>
            </a:r>
            <a:r>
              <a:rPr lang="en" sz="1200" i="1">
                <a:solidFill>
                  <a:srgbClr val="5B2923"/>
                </a:solidFill>
              </a:rPr>
              <a:t>sanathana</a:t>
            </a:r>
            <a:r>
              <a:rPr lang="en" sz="1200">
                <a:solidFill>
                  <a:schemeClr val="dk1"/>
                </a:solidFill>
              </a:rPr>
              <a:t>) </a:t>
            </a:r>
            <a:r>
              <a:rPr lang="en" sz="1200" i="1">
                <a:solidFill>
                  <a:srgbClr val="5B2923"/>
                </a:solidFill>
              </a:rPr>
              <a:t>dharma </a:t>
            </a:r>
            <a:r>
              <a:rPr lang="en" sz="1200">
                <a:solidFill>
                  <a:schemeClr val="dk1"/>
                </a:solidFill>
              </a:rPr>
              <a:t>and spiritual discipline, then their study is really worthwhile and society is indeed benefited. Study and society are not harmful in themselves; they react with the nature of the people who make use of them and yield good or bad results.</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181" name="Google Shape;181;p24"/>
          <p:cNvSpPr txBox="1"/>
          <p:nvPr/>
        </p:nvSpPr>
        <p:spPr>
          <a:xfrm>
            <a:off x="216000" y="18957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Adhere to the dictates of dharma</a:t>
            </a:r>
            <a:endParaRPr sz="1200" b="1">
              <a:solidFill>
                <a:srgbClr val="8B0000"/>
              </a:solidFill>
            </a:endParaRPr>
          </a:p>
        </p:txBody>
      </p:sp>
      <p:sp>
        <p:nvSpPr>
          <p:cNvPr id="182" name="Google Shape;182;p24"/>
          <p:cNvSpPr txBox="1"/>
          <p:nvPr/>
        </p:nvSpPr>
        <p:spPr>
          <a:xfrm>
            <a:off x="216000" y="2194850"/>
            <a:ext cx="87120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Whatever subject a woman might have studied and mastered, whatever the degree she has won, whatever the status of her husband or of herself, she must hold fast to these truths: real charm consists in good character, morality is the very breath of woman, modesty is the very life force, and adherence to truth is her daily duty.</a:t>
            </a:r>
            <a:endParaRPr sz="1200">
              <a:solidFill>
                <a:schemeClr val="dk1"/>
              </a:solidFill>
            </a:endParaRPr>
          </a:p>
        </p:txBody>
      </p:sp>
      <p:sp>
        <p:nvSpPr>
          <p:cNvPr id="183" name="Google Shape;183;p24"/>
          <p:cNvSpPr txBox="1"/>
          <p:nvPr/>
        </p:nvSpPr>
        <p:spPr>
          <a:xfrm>
            <a:off x="246000" y="2874300"/>
            <a:ext cx="49599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In the religious, moral, and physical fields, she must adhere to the strict dictates of </a:t>
            </a:r>
            <a:r>
              <a:rPr lang="en" sz="1200" i="1">
                <a:solidFill>
                  <a:srgbClr val="5B2923"/>
                </a:solidFill>
              </a:rPr>
              <a:t>dharma </a:t>
            </a:r>
            <a:r>
              <a:rPr lang="en" sz="1200">
                <a:solidFill>
                  <a:schemeClr val="dk1"/>
                </a:solidFill>
              </a:rPr>
              <a:t>and take that as the essence of all education (</a:t>
            </a:r>
            <a:r>
              <a:rPr lang="en" sz="1200" i="1">
                <a:solidFill>
                  <a:srgbClr val="5B2923"/>
                </a:solidFill>
              </a:rPr>
              <a:t>vidya</a:t>
            </a:r>
            <a:r>
              <a:rPr lang="en" sz="1200">
                <a:solidFill>
                  <a:schemeClr val="dk1"/>
                </a:solidFill>
              </a:rPr>
              <a:t>). She must be prepared to sacrifice even her life for the sake of maintaining honour; she must nourish and preserve her chastity. This is the chief </a:t>
            </a:r>
            <a:r>
              <a:rPr lang="en" sz="1200" i="1">
                <a:solidFill>
                  <a:srgbClr val="5B2923"/>
                </a:solidFill>
              </a:rPr>
              <a:t>dharma </a:t>
            </a:r>
            <a:r>
              <a:rPr lang="en" sz="1200">
                <a:solidFill>
                  <a:schemeClr val="dk1"/>
                </a:solidFill>
              </a:rPr>
              <a:t>of woman. This is the reason for her very birth as woman.</a:t>
            </a:r>
            <a:endParaRPr sz="1200">
              <a:solidFill>
                <a:schemeClr val="dk1"/>
              </a:solidFill>
            </a:endParaRPr>
          </a:p>
        </p:txBody>
      </p:sp>
      <p:pic>
        <p:nvPicPr>
          <p:cNvPr id="184" name="Google Shape;184;p24"/>
          <p:cNvPicPr preferRelativeResize="0"/>
          <p:nvPr/>
        </p:nvPicPr>
        <p:blipFill rotWithShape="1">
          <a:blip r:embed="rId3">
            <a:alphaModFix/>
          </a:blip>
          <a:srcRect t="18556" r="1283" b="22626"/>
          <a:stretch/>
        </p:blipFill>
        <p:spPr>
          <a:xfrm>
            <a:off x="5205900" y="3198265"/>
            <a:ext cx="3802301" cy="1272776"/>
          </a:xfrm>
          <a:prstGeom prst="rect">
            <a:avLst/>
          </a:prstGeom>
          <a:noFill/>
          <a:ln>
            <a:noFill/>
          </a:ln>
        </p:spPr>
      </p:pic>
      <p:sp>
        <p:nvSpPr>
          <p:cNvPr id="185" name="Google Shape;185;p24"/>
          <p:cNvSpPr txBox="1"/>
          <p:nvPr/>
        </p:nvSpPr>
        <p:spPr>
          <a:xfrm>
            <a:off x="1156900" y="4268000"/>
            <a:ext cx="3220500" cy="4926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5 link – </a:t>
            </a:r>
            <a:r>
              <a:rPr lang="en" sz="1000" u="sng">
                <a:solidFill>
                  <a:schemeClr val="hlink"/>
                </a:solidFill>
                <a:hlinkClick r:id="rId4"/>
              </a:rPr>
              <a:t>https://www.sssbpt.info/vahinis/Dharma/Dharma05.pdf</a:t>
            </a:r>
            <a:r>
              <a:rPr lang="en" sz="1000"/>
              <a:t> </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191" name="Google Shape;191;p25"/>
          <p:cNvSpPr txBox="1"/>
          <p:nvPr/>
        </p:nvSpPr>
        <p:spPr>
          <a:xfrm>
            <a:off x="133475" y="71175"/>
            <a:ext cx="51612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VI. Practice Dharma!</a:t>
            </a:r>
            <a:endParaRPr sz="2000" b="1">
              <a:solidFill>
                <a:srgbClr val="8B0000"/>
              </a:solidFill>
            </a:endParaRPr>
          </a:p>
        </p:txBody>
      </p:sp>
      <p:sp>
        <p:nvSpPr>
          <p:cNvPr id="192" name="Google Shape;192;p25"/>
          <p:cNvSpPr txBox="1"/>
          <p:nvPr/>
        </p:nvSpPr>
        <p:spPr>
          <a:xfrm>
            <a:off x="133475" y="498325"/>
            <a:ext cx="8792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principles of </a:t>
            </a:r>
            <a:r>
              <a:rPr lang="en" sz="1200" i="1">
                <a:solidFill>
                  <a:srgbClr val="5B2923"/>
                </a:solidFill>
              </a:rPr>
              <a:t>dharma </a:t>
            </a:r>
            <a:r>
              <a:rPr lang="en" sz="1200">
                <a:solidFill>
                  <a:schemeClr val="dk1"/>
                </a:solidFill>
              </a:rPr>
              <a:t>will not change to suit the convenience of people. </a:t>
            </a:r>
            <a:r>
              <a:rPr lang="en" sz="1200" i="1">
                <a:solidFill>
                  <a:srgbClr val="5B2923"/>
                </a:solidFill>
              </a:rPr>
              <a:t>Dharma </a:t>
            </a:r>
            <a:r>
              <a:rPr lang="en" sz="1200">
                <a:solidFill>
                  <a:schemeClr val="dk1"/>
                </a:solidFill>
              </a:rPr>
              <a:t>is immutable. </a:t>
            </a:r>
            <a:r>
              <a:rPr lang="en" sz="1200" i="1">
                <a:solidFill>
                  <a:srgbClr val="5B2923"/>
                </a:solidFill>
              </a:rPr>
              <a:t>Dharma </a:t>
            </a:r>
            <a:r>
              <a:rPr lang="en" sz="1200">
                <a:solidFill>
                  <a:schemeClr val="dk1"/>
                </a:solidFill>
              </a:rPr>
              <a:t>persists as </a:t>
            </a:r>
            <a:r>
              <a:rPr lang="en" sz="1200" i="1">
                <a:solidFill>
                  <a:srgbClr val="5B2923"/>
                </a:solidFill>
              </a:rPr>
              <a:t>dharma </a:t>
            </a:r>
            <a:r>
              <a:rPr lang="en" sz="1200">
                <a:solidFill>
                  <a:schemeClr val="dk1"/>
                </a:solidFill>
              </a:rPr>
              <a:t>then, now, and forever. Of course, the practices and rules of applied </a:t>
            </a:r>
            <a:r>
              <a:rPr lang="en" sz="1200" i="1">
                <a:solidFill>
                  <a:srgbClr val="5B2923"/>
                </a:solidFill>
              </a:rPr>
              <a:t>dharma </a:t>
            </a:r>
            <a:r>
              <a:rPr lang="en" sz="1200">
                <a:solidFill>
                  <a:schemeClr val="dk1"/>
                </a:solidFill>
              </a:rPr>
              <a:t>might change according to changing causes; but even then, the practices have to be tested on the basis of the scriptures (</a:t>
            </a:r>
            <a:r>
              <a:rPr lang="en" sz="1200" i="1">
                <a:solidFill>
                  <a:srgbClr val="5B2923"/>
                </a:solidFill>
              </a:rPr>
              <a:t>sastras</a:t>
            </a:r>
            <a:r>
              <a:rPr lang="en" sz="1200">
                <a:solidFill>
                  <a:schemeClr val="dk1"/>
                </a:solidFill>
              </a:rPr>
              <a:t>), not on the basis of advantage.</a:t>
            </a:r>
            <a:endParaRPr sz="1200">
              <a:solidFill>
                <a:schemeClr val="dk1"/>
              </a:solidFill>
            </a:endParaRPr>
          </a:p>
        </p:txBody>
      </p:sp>
      <p:sp>
        <p:nvSpPr>
          <p:cNvPr id="193" name="Google Shape;193;p25"/>
          <p:cNvSpPr txBox="1"/>
          <p:nvPr/>
        </p:nvSpPr>
        <p:spPr>
          <a:xfrm>
            <a:off x="133475" y="1143950"/>
            <a:ext cx="8792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Everyone will not have the same motive or the same standard. For example, each will have a different idea of the fruits of bathing, morning and evening prayers, repetition of the name, and meditation, which are prescribed. Some people cancel repeating the </a:t>
            </a:r>
            <a:r>
              <a:rPr lang="en" sz="1200" i="1">
                <a:solidFill>
                  <a:schemeClr val="dk1"/>
                </a:solidFill>
              </a:rPr>
              <a:t>Gayatri </a:t>
            </a:r>
            <a:r>
              <a:rPr lang="en" sz="1200">
                <a:solidFill>
                  <a:schemeClr val="dk1"/>
                </a:solidFill>
              </a:rPr>
              <a:t>in the evenings and instead recite the thousand names (</a:t>
            </a:r>
            <a:r>
              <a:rPr lang="en" sz="1200" i="1">
                <a:solidFill>
                  <a:srgbClr val="5B2923"/>
                </a:solidFill>
              </a:rPr>
              <a:t>sahasranama</a:t>
            </a:r>
            <a:r>
              <a:rPr lang="en" sz="1200">
                <a:solidFill>
                  <a:schemeClr val="dk1"/>
                </a:solidFill>
              </a:rPr>
              <a:t>) of Siva or Vishnu. “Perform morning and evening prayers at the proper time (</a:t>
            </a:r>
            <a:r>
              <a:rPr lang="en" sz="1200" i="1">
                <a:solidFill>
                  <a:srgbClr val="5B2923"/>
                </a:solidFill>
              </a:rPr>
              <a:t>kaale sandhyaa samaachareth</a:t>
            </a:r>
            <a:r>
              <a:rPr lang="en" sz="1200">
                <a:solidFill>
                  <a:schemeClr val="dk1"/>
                </a:solidFill>
              </a:rPr>
              <a:t>); that is the prescription.” But, in spite of such directions, is it not a breach of </a:t>
            </a:r>
            <a:r>
              <a:rPr lang="en" sz="1200" i="1">
                <a:solidFill>
                  <a:srgbClr val="5B2923"/>
                </a:solidFill>
              </a:rPr>
              <a:t>dharma </a:t>
            </a:r>
            <a:r>
              <a:rPr lang="en" sz="1200">
                <a:solidFill>
                  <a:schemeClr val="dk1"/>
                </a:solidFill>
              </a:rPr>
              <a:t>to cancel the evening prayers like this? Similarly there are prescriptions for every caste.</a:t>
            </a:r>
            <a:endParaRPr sz="1200">
              <a:solidFill>
                <a:schemeClr val="dk1"/>
              </a:solidFill>
            </a:endParaRPr>
          </a:p>
        </p:txBody>
      </p:sp>
      <p:sp>
        <p:nvSpPr>
          <p:cNvPr id="194" name="Google Shape;194;p25"/>
          <p:cNvSpPr txBox="1"/>
          <p:nvPr/>
        </p:nvSpPr>
        <p:spPr>
          <a:xfrm>
            <a:off x="133475" y="2286650"/>
            <a:ext cx="5036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Chaathurvarnyam mayaa shrishtham guna karma Vibhaagashah</a:t>
            </a:r>
            <a:endParaRPr sz="1200" i="1">
              <a:solidFill>
                <a:srgbClr val="5B2923"/>
              </a:solidFill>
            </a:endParaRPr>
          </a:p>
        </p:txBody>
      </p:sp>
      <p:sp>
        <p:nvSpPr>
          <p:cNvPr id="195" name="Google Shape;195;p25"/>
          <p:cNvSpPr txBox="1"/>
          <p:nvPr/>
        </p:nvSpPr>
        <p:spPr>
          <a:xfrm>
            <a:off x="133475" y="2495550"/>
            <a:ext cx="67275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800">
                <a:solidFill>
                  <a:schemeClr val="dk1"/>
                </a:solidFill>
              </a:rPr>
              <a:t>I created the four castes (</a:t>
            </a:r>
            <a:r>
              <a:rPr lang="en" sz="800" i="1">
                <a:solidFill>
                  <a:schemeClr val="dk1"/>
                </a:solidFill>
              </a:rPr>
              <a:t>varnas</a:t>
            </a:r>
            <a:r>
              <a:rPr lang="en" sz="800">
                <a:solidFill>
                  <a:schemeClr val="dk1"/>
                </a:solidFill>
              </a:rPr>
              <a:t>), dividing them on the basis of quality and activities.</a:t>
            </a:r>
            <a:endParaRPr sz="800">
              <a:solidFill>
                <a:schemeClr val="dk1"/>
              </a:solidFill>
            </a:endParaRPr>
          </a:p>
        </p:txBody>
      </p:sp>
      <p:sp>
        <p:nvSpPr>
          <p:cNvPr id="196" name="Google Shape;196;p25"/>
          <p:cNvSpPr txBox="1"/>
          <p:nvPr/>
        </p:nvSpPr>
        <p:spPr>
          <a:xfrm>
            <a:off x="133475" y="28033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protection of dharma</a:t>
            </a:r>
            <a:endParaRPr sz="1200" b="1">
              <a:solidFill>
                <a:srgbClr val="8B0000"/>
              </a:solidFill>
            </a:endParaRPr>
          </a:p>
        </p:txBody>
      </p:sp>
      <p:sp>
        <p:nvSpPr>
          <p:cNvPr id="197" name="Google Shape;197;p25"/>
          <p:cNvSpPr txBox="1"/>
          <p:nvPr/>
        </p:nvSpPr>
        <p:spPr>
          <a:xfrm>
            <a:off x="133475" y="3048050"/>
            <a:ext cx="42624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The Lord comes down now and then to uplift the downtrodden and to reestablish </a:t>
            </a:r>
            <a:r>
              <a:rPr lang="en" sz="1200" i="1" dirty="0">
                <a:solidFill>
                  <a:srgbClr val="5B2923"/>
                </a:solidFill>
              </a:rPr>
              <a:t>dharma</a:t>
            </a:r>
            <a:r>
              <a:rPr lang="en" sz="1200" dirty="0">
                <a:solidFill>
                  <a:schemeClr val="dk1"/>
                </a:solidFill>
              </a:rPr>
              <a:t>. This is the reason for the incarnation of the Lord, as has been said in ringing tones in the </a:t>
            </a:r>
            <a:r>
              <a:rPr lang="en" sz="1200" i="1" dirty="0">
                <a:solidFill>
                  <a:schemeClr val="dk1"/>
                </a:solidFill>
              </a:rPr>
              <a:t>Gita</a:t>
            </a:r>
            <a:r>
              <a:rPr lang="en" sz="1200" dirty="0">
                <a:solidFill>
                  <a:schemeClr val="dk1"/>
                </a:solidFill>
              </a:rPr>
              <a:t>.</a:t>
            </a:r>
            <a:endParaRPr sz="1200" dirty="0">
              <a:solidFill>
                <a:schemeClr val="dk1"/>
              </a:solidFill>
            </a:endParaRPr>
          </a:p>
        </p:txBody>
      </p:sp>
      <p:sp>
        <p:nvSpPr>
          <p:cNvPr id="198" name="Google Shape;198;p25"/>
          <p:cNvSpPr txBox="1"/>
          <p:nvPr/>
        </p:nvSpPr>
        <p:spPr>
          <a:xfrm>
            <a:off x="133475" y="4006475"/>
            <a:ext cx="4796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Dharma samsthapanaarthaaya sambhavaami yuge yuge</a:t>
            </a:r>
            <a:r>
              <a:rPr lang="en" sz="1200">
                <a:solidFill>
                  <a:srgbClr val="001AE6"/>
                </a:solidFill>
              </a:rPr>
              <a:t>.</a:t>
            </a:r>
            <a:endParaRPr sz="1200">
              <a:solidFill>
                <a:srgbClr val="001AE6"/>
              </a:solidFill>
            </a:endParaRPr>
          </a:p>
        </p:txBody>
      </p:sp>
      <p:sp>
        <p:nvSpPr>
          <p:cNvPr id="199" name="Google Shape;199;p25"/>
          <p:cNvSpPr txBox="1"/>
          <p:nvPr/>
        </p:nvSpPr>
        <p:spPr>
          <a:xfrm>
            <a:off x="133475" y="4263150"/>
            <a:ext cx="46095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800">
                <a:solidFill>
                  <a:schemeClr val="dk1"/>
                </a:solidFill>
              </a:rPr>
              <a:t>I create myself for the establishment of </a:t>
            </a:r>
            <a:r>
              <a:rPr lang="en" sz="800" i="1">
                <a:solidFill>
                  <a:schemeClr val="dk1"/>
                </a:solidFill>
              </a:rPr>
              <a:t>dharma </a:t>
            </a:r>
            <a:r>
              <a:rPr lang="en" sz="800">
                <a:solidFill>
                  <a:schemeClr val="dk1"/>
                </a:solidFill>
              </a:rPr>
              <a:t>in every age.</a:t>
            </a:r>
            <a:endParaRPr sz="800">
              <a:solidFill>
                <a:schemeClr val="dk1"/>
              </a:solidFill>
            </a:endParaRPr>
          </a:p>
        </p:txBody>
      </p:sp>
      <p:pic>
        <p:nvPicPr>
          <p:cNvPr id="200" name="Google Shape;200;p25"/>
          <p:cNvPicPr preferRelativeResize="0"/>
          <p:nvPr/>
        </p:nvPicPr>
        <p:blipFill>
          <a:blip r:embed="rId3">
            <a:alphaModFix/>
          </a:blip>
          <a:stretch>
            <a:fillRect/>
          </a:stretch>
        </p:blipFill>
        <p:spPr>
          <a:xfrm>
            <a:off x="4773575" y="2523673"/>
            <a:ext cx="2074424" cy="1143432"/>
          </a:xfrm>
          <a:prstGeom prst="rect">
            <a:avLst/>
          </a:prstGeom>
          <a:noFill/>
          <a:ln>
            <a:noFill/>
          </a:ln>
        </p:spPr>
      </p:pic>
      <p:pic>
        <p:nvPicPr>
          <p:cNvPr id="201" name="Google Shape;201;p25"/>
          <p:cNvPicPr preferRelativeResize="0"/>
          <p:nvPr/>
        </p:nvPicPr>
        <p:blipFill>
          <a:blip r:embed="rId4">
            <a:alphaModFix/>
          </a:blip>
          <a:stretch>
            <a:fillRect/>
          </a:stretch>
        </p:blipFill>
        <p:spPr>
          <a:xfrm>
            <a:off x="6847999" y="2518911"/>
            <a:ext cx="1902126" cy="1143430"/>
          </a:xfrm>
          <a:prstGeom prst="rect">
            <a:avLst/>
          </a:prstGeom>
          <a:noFill/>
          <a:ln>
            <a:noFill/>
          </a:ln>
        </p:spPr>
      </p:pic>
      <p:pic>
        <p:nvPicPr>
          <p:cNvPr id="202" name="Google Shape;202;p25"/>
          <p:cNvPicPr preferRelativeResize="0"/>
          <p:nvPr/>
        </p:nvPicPr>
        <p:blipFill>
          <a:blip r:embed="rId5">
            <a:alphaModFix/>
          </a:blip>
          <a:stretch>
            <a:fillRect/>
          </a:stretch>
        </p:blipFill>
        <p:spPr>
          <a:xfrm>
            <a:off x="4773575" y="3677639"/>
            <a:ext cx="2074425" cy="1143430"/>
          </a:xfrm>
          <a:prstGeom prst="rect">
            <a:avLst/>
          </a:prstGeom>
          <a:noFill/>
          <a:ln>
            <a:noFill/>
          </a:ln>
        </p:spPr>
      </p:pic>
      <p:pic>
        <p:nvPicPr>
          <p:cNvPr id="203" name="Google Shape;203;p25"/>
          <p:cNvPicPr preferRelativeResize="0"/>
          <p:nvPr/>
        </p:nvPicPr>
        <p:blipFill>
          <a:blip r:embed="rId6">
            <a:alphaModFix/>
          </a:blip>
          <a:stretch>
            <a:fillRect/>
          </a:stretch>
        </p:blipFill>
        <p:spPr>
          <a:xfrm>
            <a:off x="6860975" y="3676630"/>
            <a:ext cx="1902125" cy="11434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09" name="Google Shape;209;p26"/>
          <p:cNvSpPr txBox="1"/>
          <p:nvPr/>
        </p:nvSpPr>
        <p:spPr>
          <a:xfrm>
            <a:off x="115675" y="800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Falling into a-dharma</a:t>
            </a:r>
            <a:endParaRPr sz="1200" b="1">
              <a:solidFill>
                <a:srgbClr val="8B0000"/>
              </a:solidFill>
            </a:endParaRPr>
          </a:p>
        </p:txBody>
      </p:sp>
      <p:sp>
        <p:nvSpPr>
          <p:cNvPr id="210" name="Google Shape;210;p26"/>
          <p:cNvSpPr txBox="1"/>
          <p:nvPr/>
        </p:nvSpPr>
        <p:spPr>
          <a:xfrm>
            <a:off x="115675" y="364850"/>
            <a:ext cx="88098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Dharma </a:t>
            </a:r>
            <a:r>
              <a:rPr lang="en" sz="1200">
                <a:solidFill>
                  <a:schemeClr val="dk1"/>
                </a:solidFill>
              </a:rPr>
              <a:t>is not an ordinary affair. One who does not practise </a:t>
            </a:r>
            <a:r>
              <a:rPr lang="en" sz="1200" i="1">
                <a:solidFill>
                  <a:srgbClr val="5B2923"/>
                </a:solidFill>
              </a:rPr>
              <a:t>dharma </a:t>
            </a:r>
            <a:r>
              <a:rPr lang="en" sz="1200">
                <a:solidFill>
                  <a:schemeClr val="dk1"/>
                </a:solidFill>
              </a:rPr>
              <a:t>is as bad as dead; one who practises it is of the divine nature. Now, there is need to turn people onto the </a:t>
            </a:r>
            <a:r>
              <a:rPr lang="en" sz="1200" i="1">
                <a:solidFill>
                  <a:srgbClr val="5B2923"/>
                </a:solidFill>
              </a:rPr>
              <a:t>dharmic </a:t>
            </a:r>
            <a:r>
              <a:rPr lang="en" sz="1200">
                <a:solidFill>
                  <a:schemeClr val="dk1"/>
                </a:solidFill>
              </a:rPr>
              <a:t>path by means of the traditional methods of good advice, tempting them with the attractive consequences of following the path.</a:t>
            </a:r>
            <a:endParaRPr sz="1200">
              <a:solidFill>
                <a:schemeClr val="dk1"/>
              </a:solidFill>
            </a:endParaRPr>
          </a:p>
        </p:txBody>
      </p:sp>
      <p:sp>
        <p:nvSpPr>
          <p:cNvPr id="211" name="Google Shape;211;p26"/>
          <p:cNvSpPr txBox="1"/>
          <p:nvPr/>
        </p:nvSpPr>
        <p:spPr>
          <a:xfrm>
            <a:off x="115675" y="1023350"/>
            <a:ext cx="88098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In ancient times, people never gave up the practice of </a:t>
            </a:r>
            <a:r>
              <a:rPr lang="en" sz="1200" i="1">
                <a:solidFill>
                  <a:srgbClr val="5B2923"/>
                </a:solidFill>
              </a:rPr>
              <a:t>dharma</a:t>
            </a:r>
            <a:r>
              <a:rPr lang="en" sz="1200">
                <a:solidFill>
                  <a:schemeClr val="dk1"/>
                </a:solidFill>
              </a:rPr>
              <a:t>, even when threatened with death at the point of the sword. Now, without even the slightest pressure from others, people slide down and fall into </a:t>
            </a:r>
            <a:r>
              <a:rPr lang="en" sz="1200" i="1">
                <a:solidFill>
                  <a:srgbClr val="5B2923"/>
                </a:solidFill>
              </a:rPr>
              <a:t>a- dharma</a:t>
            </a:r>
            <a:r>
              <a:rPr lang="en" sz="1200">
                <a:solidFill>
                  <a:schemeClr val="dk1"/>
                </a:solidFill>
              </a:rPr>
              <a:t>. Indeed, </a:t>
            </a:r>
            <a:r>
              <a:rPr lang="en" sz="1200" i="1">
                <a:solidFill>
                  <a:srgbClr val="5B2923"/>
                </a:solidFill>
              </a:rPr>
              <a:t>dharma </a:t>
            </a:r>
            <a:r>
              <a:rPr lang="en" sz="1200">
                <a:solidFill>
                  <a:schemeClr val="dk1"/>
                </a:solidFill>
              </a:rPr>
              <a:t>is interpreted in various confusing ways, and those who strictly follow the real </a:t>
            </a:r>
            <a:r>
              <a:rPr lang="en" sz="1200" i="1">
                <a:solidFill>
                  <a:srgbClr val="5B2923"/>
                </a:solidFill>
              </a:rPr>
              <a:t>dharma </a:t>
            </a:r>
            <a:r>
              <a:rPr lang="en" sz="1200">
                <a:solidFill>
                  <a:schemeClr val="dk1"/>
                </a:solidFill>
              </a:rPr>
              <a:t>are obstructed, laughed at, and treated as worse than dried-up grass. Those who anxiously adhere to </a:t>
            </a:r>
            <a:r>
              <a:rPr lang="en" sz="1200" i="1">
                <a:solidFill>
                  <a:srgbClr val="5B2923"/>
                </a:solidFill>
              </a:rPr>
              <a:t>dharma </a:t>
            </a:r>
            <a:r>
              <a:rPr lang="en" sz="1200">
                <a:solidFill>
                  <a:schemeClr val="dk1"/>
                </a:solidFill>
              </a:rPr>
              <a:t>are branded as cheats, hypocrites, and ignoramuses.</a:t>
            </a:r>
            <a:endParaRPr sz="1200">
              <a:solidFill>
                <a:schemeClr val="dk1"/>
              </a:solidFill>
            </a:endParaRPr>
          </a:p>
        </p:txBody>
      </p:sp>
      <p:sp>
        <p:nvSpPr>
          <p:cNvPr id="212" name="Google Shape;212;p26"/>
          <p:cNvSpPr txBox="1"/>
          <p:nvPr/>
        </p:nvSpPr>
        <p:spPr>
          <a:xfrm>
            <a:off x="115675" y="1887675"/>
            <a:ext cx="88098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Nowadays, many educated persons immersed in </a:t>
            </a:r>
            <a:r>
              <a:rPr lang="en" sz="1200" i="1">
                <a:solidFill>
                  <a:srgbClr val="5B2923"/>
                </a:solidFill>
              </a:rPr>
              <a:t>Vedic </a:t>
            </a:r>
            <a:r>
              <a:rPr lang="en" sz="1200">
                <a:solidFill>
                  <a:schemeClr val="dk1"/>
                </a:solidFill>
              </a:rPr>
              <a:t>and scriptural (</a:t>
            </a:r>
            <a:r>
              <a:rPr lang="en" sz="1200" i="1">
                <a:solidFill>
                  <a:srgbClr val="5B2923"/>
                </a:solidFill>
              </a:rPr>
              <a:t>sastric</a:t>
            </a:r>
            <a:r>
              <a:rPr lang="en" sz="1200">
                <a:solidFill>
                  <a:schemeClr val="dk1"/>
                </a:solidFill>
              </a:rPr>
              <a:t>) knowledge and classic schol- arship have lost faith in the texts of which they are masters. They have become afraid to stick firmly to </a:t>
            </a:r>
            <a:r>
              <a:rPr lang="en" sz="1200" i="1">
                <a:solidFill>
                  <a:srgbClr val="5B2923"/>
                </a:solidFill>
              </a:rPr>
              <a:t>dharma</a:t>
            </a:r>
            <a:r>
              <a:rPr lang="en" sz="1200">
                <a:solidFill>
                  <a:schemeClr val="dk1"/>
                </a:solidFill>
              </a:rPr>
              <a:t>, for it is laughed at by their cynical friends, They have yielded to the crooked arguments of critics and sold their heritage for trivial returns.</a:t>
            </a:r>
            <a:endParaRPr sz="1200">
              <a:solidFill>
                <a:schemeClr val="dk1"/>
              </a:solidFill>
            </a:endParaRPr>
          </a:p>
        </p:txBody>
      </p:sp>
      <p:sp>
        <p:nvSpPr>
          <p:cNvPr id="213" name="Google Shape;213;p26"/>
          <p:cNvSpPr txBox="1"/>
          <p:nvPr/>
        </p:nvSpPr>
        <p:spPr>
          <a:xfrm>
            <a:off x="115675" y="3205800"/>
            <a:ext cx="45027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Na yakshanthi, na hoshyanthi, hethuvadha vimohithah Neechakarma karishyanthi, hethuvadha vimohithah</a:t>
            </a:r>
            <a:endParaRPr sz="1200" i="1">
              <a:solidFill>
                <a:srgbClr val="5B2923"/>
              </a:solidFill>
            </a:endParaRPr>
          </a:p>
        </p:txBody>
      </p:sp>
      <p:sp>
        <p:nvSpPr>
          <p:cNvPr id="214" name="Google Shape;214;p26"/>
          <p:cNvSpPr txBox="1"/>
          <p:nvPr/>
        </p:nvSpPr>
        <p:spPr>
          <a:xfrm>
            <a:off x="115675" y="3787500"/>
            <a:ext cx="4182600" cy="59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800">
                <a:solidFill>
                  <a:schemeClr val="dk1"/>
                </a:solidFill>
              </a:rPr>
              <a:t>Those who follow the path of causalism and logic, seeking cause-and-effect connection, will not offer sacrifices in the sacred fire but will involve themselves in low demeaning acts.</a:t>
            </a:r>
            <a:endParaRPr sz="800">
              <a:solidFill>
                <a:schemeClr val="dk1"/>
              </a:solidFill>
            </a:endParaRPr>
          </a:p>
        </p:txBody>
      </p:sp>
      <p:sp>
        <p:nvSpPr>
          <p:cNvPr id="215" name="Google Shape;215;p26"/>
          <p:cNvSpPr txBox="1"/>
          <p:nvPr/>
        </p:nvSpPr>
        <p:spPr>
          <a:xfrm>
            <a:off x="115675" y="2892100"/>
            <a:ext cx="166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Veda Vyasa said:</a:t>
            </a:r>
            <a:endParaRPr sz="1100"/>
          </a:p>
        </p:txBody>
      </p:sp>
      <p:sp>
        <p:nvSpPr>
          <p:cNvPr id="216" name="Google Shape;216;p26"/>
          <p:cNvSpPr txBox="1"/>
          <p:nvPr/>
        </p:nvSpPr>
        <p:spPr>
          <a:xfrm>
            <a:off x="4572000" y="2811800"/>
            <a:ext cx="4308900" cy="20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Discuss the different avatars and what was their objectives in their mission on earth ? How did they contribute to restoring dharma ?</a:t>
            </a:r>
            <a:endParaRPr sz="1200">
              <a:solidFill>
                <a:srgbClr val="B45F06"/>
              </a:solidFill>
            </a:endParaRPr>
          </a:p>
          <a:p>
            <a:pPr marL="457200" lvl="0" indent="0" algn="l" rtl="0">
              <a:spcBef>
                <a:spcPts val="0"/>
              </a:spcBef>
              <a:spcAft>
                <a:spcPts val="0"/>
              </a:spcAft>
              <a:buNone/>
            </a:pP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In today’s world, why is it challenging to follow the path of Dharma ? Why do we people who follow the path face so much criticism sometimes even from their own families ?</a:t>
            </a:r>
            <a:endParaRPr sz="1200">
              <a:solidFill>
                <a:srgbClr val="B45F0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22" name="Google Shape;222;p27"/>
          <p:cNvSpPr txBox="1"/>
          <p:nvPr/>
        </p:nvSpPr>
        <p:spPr>
          <a:xfrm>
            <a:off x="89000" y="800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Follow dharma, as do the elements</a:t>
            </a:r>
            <a:endParaRPr sz="1200" b="1">
              <a:solidFill>
                <a:srgbClr val="8B0000"/>
              </a:solidFill>
            </a:endParaRPr>
          </a:p>
        </p:txBody>
      </p:sp>
      <p:sp>
        <p:nvSpPr>
          <p:cNvPr id="223" name="Google Shape;223;p27"/>
          <p:cNvSpPr txBox="1"/>
          <p:nvPr/>
        </p:nvSpPr>
        <p:spPr>
          <a:xfrm>
            <a:off x="89000" y="391550"/>
            <a:ext cx="88365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Only by following the path of </a:t>
            </a:r>
            <a:r>
              <a:rPr lang="en" sz="1200" i="1">
                <a:solidFill>
                  <a:srgbClr val="5B2923"/>
                </a:solidFill>
              </a:rPr>
              <a:t>dharma </a:t>
            </a:r>
            <a:r>
              <a:rPr lang="en" sz="1200">
                <a:solidFill>
                  <a:schemeClr val="dk1"/>
                </a:solidFill>
              </a:rPr>
              <a:t>or rectitude do the sun and moon revolve unerringly in their orbits. Only the call of </a:t>
            </a:r>
            <a:r>
              <a:rPr lang="en" sz="1200" i="1">
                <a:solidFill>
                  <a:srgbClr val="5B2923"/>
                </a:solidFill>
              </a:rPr>
              <a:t>dharma </a:t>
            </a:r>
            <a:r>
              <a:rPr lang="en" sz="1200">
                <a:solidFill>
                  <a:schemeClr val="dk1"/>
                </a:solidFill>
              </a:rPr>
              <a:t>makes all divine powers adhere to their various duties and responsibilities. Only </a:t>
            </a:r>
            <a:r>
              <a:rPr lang="en" sz="1200" i="1">
                <a:solidFill>
                  <a:srgbClr val="5B2923"/>
                </a:solidFill>
              </a:rPr>
              <a:t>dharma </a:t>
            </a:r>
            <a:r>
              <a:rPr lang="en" sz="1200">
                <a:solidFill>
                  <a:schemeClr val="dk1"/>
                </a:solidFill>
              </a:rPr>
              <a:t>keeps the five elements bound to the principles of their nature.</a:t>
            </a:r>
            <a:endParaRPr sz="1200">
              <a:solidFill>
                <a:schemeClr val="dk1"/>
              </a:solidFill>
            </a:endParaRPr>
          </a:p>
        </p:txBody>
      </p:sp>
      <p:sp>
        <p:nvSpPr>
          <p:cNvPr id="224" name="Google Shape;224;p27"/>
          <p:cNvSpPr txBox="1"/>
          <p:nvPr/>
        </p:nvSpPr>
        <p:spPr>
          <a:xfrm>
            <a:off x="89000" y="990600"/>
            <a:ext cx="88365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You should derive the greatest possible benefit from </a:t>
            </a:r>
            <a:r>
              <a:rPr lang="en" sz="1200" i="1">
                <a:solidFill>
                  <a:srgbClr val="5B2923"/>
                </a:solidFill>
              </a:rPr>
              <a:t>dharma </a:t>
            </a:r>
            <a:r>
              <a:rPr lang="en" sz="1200">
                <a:solidFill>
                  <a:schemeClr val="dk1"/>
                </a:solidFill>
              </a:rPr>
              <a:t>and, while following it, avoid causing any in- jury to yourselves or others. You must spread the glory of </a:t>
            </a:r>
            <a:r>
              <a:rPr lang="en" sz="1200" i="1">
                <a:solidFill>
                  <a:srgbClr val="5B2923"/>
                </a:solidFill>
              </a:rPr>
              <a:t>dharma </a:t>
            </a:r>
            <a:r>
              <a:rPr lang="en" sz="1200">
                <a:solidFill>
                  <a:schemeClr val="dk1"/>
                </a:solidFill>
              </a:rPr>
              <a:t>by making yourself a shining example of the peace and joy it gives. Do not follow the trail of dry logic; do not confuse your brain by cynicism and prejudice; do not get interested in what others do or believe in and try to reform them or correct their footsteps. Have faith in the basic </a:t>
            </a:r>
            <a:r>
              <a:rPr lang="en" sz="1200" i="1">
                <a:solidFill>
                  <a:srgbClr val="5B2923"/>
                </a:solidFill>
              </a:rPr>
              <a:t>Atma</a:t>
            </a:r>
            <a:r>
              <a:rPr lang="en" sz="1200">
                <a:solidFill>
                  <a:schemeClr val="dk1"/>
                </a:solidFill>
              </a:rPr>
              <a:t>, which is your real truth; test all lines of conduct on that basis, whether it will hinder the process of revealing the </a:t>
            </a:r>
            <a:r>
              <a:rPr lang="en" sz="1200" i="1">
                <a:solidFill>
                  <a:srgbClr val="5B2923"/>
                </a:solidFill>
              </a:rPr>
              <a:t>Atma </a:t>
            </a:r>
            <a:r>
              <a:rPr lang="en" sz="1200">
                <a:solidFill>
                  <a:schemeClr val="dk1"/>
                </a:solidFill>
              </a:rPr>
              <a:t>or not. In the light of that faith and that test, carry on your daily duties and rites. Then, you will never fall into error. You will also derive great joy.</a:t>
            </a:r>
            <a:endParaRPr sz="1200">
              <a:solidFill>
                <a:schemeClr val="dk1"/>
              </a:solidFill>
            </a:endParaRPr>
          </a:p>
        </p:txBody>
      </p:sp>
      <p:sp>
        <p:nvSpPr>
          <p:cNvPr id="225" name="Google Shape;225;p27"/>
          <p:cNvSpPr txBox="1"/>
          <p:nvPr/>
        </p:nvSpPr>
        <p:spPr>
          <a:xfrm>
            <a:off x="89000" y="23871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Dharma for men</a:t>
            </a:r>
            <a:endParaRPr sz="1200" b="1">
              <a:solidFill>
                <a:srgbClr val="8B0000"/>
              </a:solidFill>
            </a:endParaRPr>
          </a:p>
        </p:txBody>
      </p:sp>
      <p:sp>
        <p:nvSpPr>
          <p:cNvPr id="226" name="Google Shape;226;p27"/>
          <p:cNvSpPr txBox="1"/>
          <p:nvPr/>
        </p:nvSpPr>
        <p:spPr>
          <a:xfrm>
            <a:off x="89075" y="2634050"/>
            <a:ext cx="8836500" cy="173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Just as faithfulness to the husband (</a:t>
            </a:r>
            <a:r>
              <a:rPr lang="en" sz="1200" i="1">
                <a:solidFill>
                  <a:srgbClr val="5B2923"/>
                </a:solidFill>
              </a:rPr>
              <a:t>pathivratha-dharma</a:t>
            </a:r>
            <a:r>
              <a:rPr lang="en" sz="1200">
                <a:solidFill>
                  <a:schemeClr val="dk1"/>
                </a:solidFill>
              </a:rPr>
              <a:t>) is for women, celibacy (</a:t>
            </a:r>
            <a:r>
              <a:rPr lang="en" sz="1200" i="1">
                <a:solidFill>
                  <a:srgbClr val="5B2923"/>
                </a:solidFill>
              </a:rPr>
              <a:t>brahmacharya</a:t>
            </a:r>
            <a:r>
              <a:rPr lang="en" sz="1200">
                <a:solidFill>
                  <a:schemeClr val="dk1"/>
                </a:solidFill>
              </a:rPr>
              <a:t>) is for men. Just as woman should consider one person and one person only as her husband, man too has to be faithful to one woman and one woman only, as his wife. There is no such thing as woman alone being bound and men being free; both are equally bound by the rules of </a:t>
            </a:r>
            <a:r>
              <a:rPr lang="en" sz="1200" i="1">
                <a:solidFill>
                  <a:srgbClr val="5B2923"/>
                </a:solidFill>
              </a:rPr>
              <a:t>dharma</a:t>
            </a: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227" name="Google Shape;227;p27"/>
          <p:cNvSpPr txBox="1"/>
          <p:nvPr/>
        </p:nvSpPr>
        <p:spPr>
          <a:xfrm>
            <a:off x="89075" y="3720600"/>
            <a:ext cx="45933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do you think are the differences between Dharma for Men and Women ?</a:t>
            </a:r>
            <a:endParaRPr sz="1200">
              <a:solidFill>
                <a:srgbClr val="B45F06"/>
              </a:solidFill>
            </a:endParaRPr>
          </a:p>
        </p:txBody>
      </p:sp>
      <p:sp>
        <p:nvSpPr>
          <p:cNvPr id="228" name="Google Shape;228;p27"/>
          <p:cNvSpPr txBox="1"/>
          <p:nvPr/>
        </p:nvSpPr>
        <p:spPr>
          <a:xfrm>
            <a:off x="5354550" y="3889950"/>
            <a:ext cx="30000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6 link - </a:t>
            </a:r>
            <a:r>
              <a:rPr lang="en" sz="1000" u="sng">
                <a:solidFill>
                  <a:schemeClr val="hlink"/>
                </a:solidFill>
                <a:hlinkClick r:id="rId3"/>
              </a:rPr>
              <a:t>https://www.sssbpt.info/vahinis/Dharma/Dharma06.pdf</a:t>
            </a:r>
            <a:r>
              <a:rPr lang="en" sz="1000"/>
              <a:t> </a:t>
            </a:r>
            <a:endParaRPr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34" name="Google Shape;234;p28"/>
          <p:cNvSpPr txBox="1"/>
          <p:nvPr/>
        </p:nvSpPr>
        <p:spPr>
          <a:xfrm>
            <a:off x="53375" y="133475"/>
            <a:ext cx="54015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VII. Gayatri: Mother Of Mantras</a:t>
            </a:r>
            <a:endParaRPr sz="2000" b="1">
              <a:solidFill>
                <a:srgbClr val="8B0000"/>
              </a:solidFill>
            </a:endParaRPr>
          </a:p>
        </p:txBody>
      </p:sp>
      <p:sp>
        <p:nvSpPr>
          <p:cNvPr id="235" name="Google Shape;235;p28"/>
          <p:cNvSpPr txBox="1"/>
          <p:nvPr/>
        </p:nvSpPr>
        <p:spPr>
          <a:xfrm>
            <a:off x="53375" y="626075"/>
            <a:ext cx="8845500" cy="268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The </a:t>
            </a:r>
            <a:r>
              <a:rPr lang="en" sz="1200" i="1">
                <a:solidFill>
                  <a:schemeClr val="dk1"/>
                </a:solidFill>
              </a:rPr>
              <a:t>Gayatri </a:t>
            </a:r>
            <a:r>
              <a:rPr lang="en" sz="1200">
                <a:solidFill>
                  <a:schemeClr val="dk1"/>
                </a:solidFill>
              </a:rPr>
              <a:t>has six categories. The categories are speech, objects, world, body, breath, and heart (</a:t>
            </a:r>
            <a:r>
              <a:rPr lang="en" sz="1200" i="1">
                <a:solidFill>
                  <a:srgbClr val="5B2923"/>
                </a:solidFill>
              </a:rPr>
              <a:t>vaak</a:t>
            </a:r>
            <a:r>
              <a:rPr lang="en" sz="1200">
                <a:solidFill>
                  <a:schemeClr val="dk1"/>
                </a:solidFill>
              </a:rPr>
              <a:t>, </a:t>
            </a:r>
            <a:r>
              <a:rPr lang="en" sz="1200" i="1">
                <a:solidFill>
                  <a:srgbClr val="5B2923"/>
                </a:solidFill>
              </a:rPr>
              <a:t>bhutha</a:t>
            </a:r>
            <a:r>
              <a:rPr lang="en" sz="1200">
                <a:solidFill>
                  <a:schemeClr val="dk1"/>
                </a:solidFill>
              </a:rPr>
              <a:t>, </a:t>
            </a:r>
            <a:r>
              <a:rPr lang="en" sz="1200" i="1">
                <a:solidFill>
                  <a:srgbClr val="5B2923"/>
                </a:solidFill>
              </a:rPr>
              <a:t>prithvi</a:t>
            </a:r>
            <a:r>
              <a:rPr lang="en" sz="1200">
                <a:solidFill>
                  <a:schemeClr val="dk1"/>
                </a:solidFill>
              </a:rPr>
              <a:t>, </a:t>
            </a:r>
            <a:r>
              <a:rPr lang="en" sz="1200" i="1">
                <a:solidFill>
                  <a:srgbClr val="5B2923"/>
                </a:solidFill>
              </a:rPr>
              <a:t>sarira, prana</a:t>
            </a:r>
            <a:r>
              <a:rPr lang="en" sz="1200">
                <a:solidFill>
                  <a:schemeClr val="dk1"/>
                </a:solidFill>
              </a:rPr>
              <a:t>, and </a:t>
            </a:r>
            <a:r>
              <a:rPr lang="en" sz="1200" i="1">
                <a:solidFill>
                  <a:srgbClr val="5B2923"/>
                </a:solidFill>
              </a:rPr>
              <a:t>hridaya</a:t>
            </a:r>
            <a:r>
              <a:rPr lang="en" sz="1200">
                <a:solidFill>
                  <a:schemeClr val="dk1"/>
                </a:solidFill>
              </a:rPr>
              <a:t>). The Supreme Being that is extolled by this </a:t>
            </a:r>
            <a:r>
              <a:rPr lang="en" sz="1200" i="1">
                <a:solidFill>
                  <a:schemeClr val="dk1"/>
                </a:solidFill>
              </a:rPr>
              <a:t>Gayatri </a:t>
            </a:r>
            <a:r>
              <a:rPr lang="en" sz="1200">
                <a:solidFill>
                  <a:schemeClr val="dk1"/>
                </a:solidFill>
              </a:rPr>
              <a:t>is indeed exalted, sacred, glorious. It is impossible to grasp the mystery of that splendour-filled form. This Supreme Being indicated by the </a:t>
            </a:r>
            <a:r>
              <a:rPr lang="en" sz="1200" i="1">
                <a:solidFill>
                  <a:schemeClr val="dk1"/>
                </a:solidFill>
              </a:rPr>
              <a:t>Gayatri </a:t>
            </a:r>
            <a:r>
              <a:rPr lang="en" sz="1200">
                <a:solidFill>
                  <a:schemeClr val="dk1"/>
                </a:solidFill>
              </a:rPr>
              <a:t>is indeed referred to as Brahman.</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One should clearly grasp the sense of the </a:t>
            </a:r>
            <a:r>
              <a:rPr lang="en" sz="1200" i="1">
                <a:solidFill>
                  <a:srgbClr val="5B2923"/>
                </a:solidFill>
              </a:rPr>
              <a:t>Gayatri Mantra</a:t>
            </a:r>
            <a:r>
              <a:rPr lang="en" sz="1200">
                <a:solidFill>
                  <a:schemeClr val="dk1"/>
                </a:solidFill>
              </a:rPr>
              <a:t>. It is necessary to feel the identity between the effulgent Being (</a:t>
            </a:r>
            <a:r>
              <a:rPr lang="en" sz="1200" i="1">
                <a:solidFill>
                  <a:srgbClr val="5B2923"/>
                </a:solidFill>
              </a:rPr>
              <a:t>Atma-swarupa</a:t>
            </a:r>
            <a:r>
              <a:rPr lang="en" sz="1200">
                <a:solidFill>
                  <a:schemeClr val="dk1"/>
                </a:solidFill>
              </a:rPr>
              <a:t>) mentioned therein and oneself. Only those who are ignorant of its meaning will neglect the </a:t>
            </a:r>
            <a:r>
              <a:rPr lang="en" sz="1200" i="1">
                <a:solidFill>
                  <a:schemeClr val="dk1"/>
                </a:solidFill>
              </a:rPr>
              <a:t>Gayatri</a:t>
            </a:r>
            <a:r>
              <a:rPr lang="en" sz="1200">
                <a:solidFill>
                  <a:schemeClr val="dk1"/>
                </a:solidFill>
              </a:rPr>
              <a:t>. Manu states that </a:t>
            </a:r>
            <a:r>
              <a:rPr lang="en" sz="1200" i="1">
                <a:solidFill>
                  <a:srgbClr val="5B2923"/>
                </a:solidFill>
              </a:rPr>
              <a:t>brahmins </a:t>
            </a:r>
            <a:r>
              <a:rPr lang="en" sz="1200">
                <a:solidFill>
                  <a:schemeClr val="dk1"/>
                </a:solidFill>
              </a:rPr>
              <a:t>won’t lose status as long as they hold on to the </a:t>
            </a:r>
            <a:r>
              <a:rPr lang="en" sz="1200" i="1">
                <a:solidFill>
                  <a:schemeClr val="dk1"/>
                </a:solidFill>
              </a:rPr>
              <a:t>Gayatri </a:t>
            </a:r>
            <a:r>
              <a:rPr lang="en" sz="1200">
                <a:solidFill>
                  <a:schemeClr val="dk1"/>
                </a:solidFill>
              </a:rPr>
              <a:t>and are inspired by its meaning;</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236" name="Google Shape;236;p28"/>
          <p:cNvSpPr txBox="1"/>
          <p:nvPr/>
        </p:nvSpPr>
        <p:spPr>
          <a:xfrm>
            <a:off x="53375" y="2100125"/>
            <a:ext cx="8845500" cy="116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rgbClr val="8B0000"/>
                </a:solidFill>
              </a:rPr>
              <a:t>The real meaning of Gayatri</a:t>
            </a:r>
            <a:endParaRPr sz="1200" b="1">
              <a:solidFill>
                <a:srgbClr val="8B0000"/>
              </a:solidFill>
            </a:endParaRPr>
          </a:p>
          <a:p>
            <a:pPr marL="0" lvl="0" indent="0" algn="l" rtl="0">
              <a:lnSpc>
                <a:spcPct val="115000"/>
              </a:lnSpc>
              <a:spcBef>
                <a:spcPts val="1200"/>
              </a:spcBef>
              <a:spcAft>
                <a:spcPts val="1200"/>
              </a:spcAft>
              <a:buNone/>
            </a:pPr>
            <a:r>
              <a:rPr lang="en" sz="1200">
                <a:solidFill>
                  <a:schemeClr val="dk1"/>
                </a:solidFill>
              </a:rPr>
              <a:t>Well, what is the real meaning of the word </a:t>
            </a:r>
            <a:r>
              <a:rPr lang="en" sz="1200" i="1">
                <a:solidFill>
                  <a:schemeClr val="dk1"/>
                </a:solidFill>
              </a:rPr>
              <a:t>Gayatri</a:t>
            </a:r>
            <a:r>
              <a:rPr lang="en" sz="1200">
                <a:solidFill>
                  <a:schemeClr val="dk1"/>
                </a:solidFill>
              </a:rPr>
              <a:t>? Does anyone try to know it today? The word is taken to mean either a Goddess or a formula. </a:t>
            </a:r>
            <a:r>
              <a:rPr lang="en" sz="1200" i="1">
                <a:solidFill>
                  <a:schemeClr val="dk1"/>
                </a:solidFill>
              </a:rPr>
              <a:t>Gayatri </a:t>
            </a:r>
            <a:r>
              <a:rPr lang="en" sz="1200">
                <a:solidFill>
                  <a:schemeClr val="dk1"/>
                </a:solidFill>
              </a:rPr>
              <a:t>is that which protects (</a:t>
            </a:r>
            <a:r>
              <a:rPr lang="en" sz="1200" i="1">
                <a:solidFill>
                  <a:srgbClr val="5B2923"/>
                </a:solidFill>
              </a:rPr>
              <a:t>thra</a:t>
            </a:r>
            <a:r>
              <a:rPr lang="en" sz="1200">
                <a:solidFill>
                  <a:schemeClr val="dk1"/>
                </a:solidFill>
              </a:rPr>
              <a:t>) the life breaths (</a:t>
            </a:r>
            <a:r>
              <a:rPr lang="en" sz="1200" i="1">
                <a:solidFill>
                  <a:srgbClr val="5B2923"/>
                </a:solidFill>
              </a:rPr>
              <a:t>gayas </a:t>
            </a:r>
            <a:r>
              <a:rPr lang="en" sz="1200">
                <a:solidFill>
                  <a:schemeClr val="dk1"/>
                </a:solidFill>
              </a:rPr>
              <a:t>or </a:t>
            </a:r>
            <a:r>
              <a:rPr lang="en" sz="1200" i="1">
                <a:solidFill>
                  <a:srgbClr val="5B2923"/>
                </a:solidFill>
              </a:rPr>
              <a:t>pranas</a:t>
            </a:r>
            <a:r>
              <a:rPr lang="en" sz="1200">
                <a:solidFill>
                  <a:schemeClr val="dk1"/>
                </a:solidFill>
              </a:rPr>
              <a:t>) or the senses (</a:t>
            </a:r>
            <a:r>
              <a:rPr lang="en" sz="1200" i="1">
                <a:solidFill>
                  <a:srgbClr val="5B2923"/>
                </a:solidFill>
              </a:rPr>
              <a:t>indriyas</a:t>
            </a:r>
            <a:r>
              <a:rPr lang="en" sz="1200">
                <a:solidFill>
                  <a:schemeClr val="dk1"/>
                </a:solidFill>
              </a:rPr>
              <a:t>), beginning with speech.</a:t>
            </a:r>
            <a:endParaRPr sz="1200">
              <a:solidFill>
                <a:schemeClr val="dk1"/>
              </a:solidFill>
            </a:endParaRPr>
          </a:p>
        </p:txBody>
      </p:sp>
      <p:sp>
        <p:nvSpPr>
          <p:cNvPr id="237" name="Google Shape;237;p28"/>
          <p:cNvSpPr txBox="1"/>
          <p:nvPr/>
        </p:nvSpPr>
        <p:spPr>
          <a:xfrm>
            <a:off x="5772449" y="3197075"/>
            <a:ext cx="3126425"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3"/>
              </a:rPr>
              <a:t>https://www.youtube.com/watch?v=w8HtbFugrW8</a:t>
            </a:r>
            <a:r>
              <a:rPr lang="en" sz="1000"/>
              <a:t> </a:t>
            </a:r>
            <a:endParaRPr sz="1000"/>
          </a:p>
        </p:txBody>
      </p:sp>
      <p:pic>
        <p:nvPicPr>
          <p:cNvPr id="238" name="Google Shape;238;p28"/>
          <p:cNvPicPr preferRelativeResize="0"/>
          <p:nvPr/>
        </p:nvPicPr>
        <p:blipFill>
          <a:blip r:embed="rId4">
            <a:alphaModFix/>
          </a:blip>
          <a:stretch>
            <a:fillRect/>
          </a:stretch>
        </p:blipFill>
        <p:spPr>
          <a:xfrm>
            <a:off x="132750" y="3335304"/>
            <a:ext cx="2710400" cy="1417125"/>
          </a:xfrm>
          <a:prstGeom prst="rect">
            <a:avLst/>
          </a:prstGeom>
          <a:noFill/>
          <a:ln>
            <a:noFill/>
          </a:ln>
        </p:spPr>
      </p:pic>
      <p:sp>
        <p:nvSpPr>
          <p:cNvPr id="239" name="Google Shape;239;p28"/>
          <p:cNvSpPr txBox="1"/>
          <p:nvPr/>
        </p:nvSpPr>
        <p:spPr>
          <a:xfrm>
            <a:off x="5772450" y="3535775"/>
            <a:ext cx="3148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5"/>
              </a:rPr>
              <a:t>https://www.youtube.com/watch?v=NO8g38VDRGg</a:t>
            </a:r>
            <a:r>
              <a:rPr lang="en" sz="1000"/>
              <a:t> </a:t>
            </a:r>
            <a:endParaRPr sz="1000"/>
          </a:p>
        </p:txBody>
      </p:sp>
      <p:sp>
        <p:nvSpPr>
          <p:cNvPr id="240" name="Google Shape;240;p28"/>
          <p:cNvSpPr txBox="1"/>
          <p:nvPr/>
        </p:nvSpPr>
        <p:spPr>
          <a:xfrm>
            <a:off x="3480575" y="3166325"/>
            <a:ext cx="25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Swami chanting Gayatri –</a:t>
            </a:r>
            <a:endParaRPr/>
          </a:p>
        </p:txBody>
      </p:sp>
      <p:sp>
        <p:nvSpPr>
          <p:cNvPr id="241" name="Google Shape;241;p28"/>
          <p:cNvSpPr txBox="1"/>
          <p:nvPr/>
        </p:nvSpPr>
        <p:spPr>
          <a:xfrm>
            <a:off x="3480575" y="3508625"/>
            <a:ext cx="252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Swami explaining Gayatri –</a:t>
            </a:r>
            <a:endParaRPr/>
          </a:p>
        </p:txBody>
      </p:sp>
      <p:sp>
        <p:nvSpPr>
          <p:cNvPr id="242" name="Google Shape;242;p28"/>
          <p:cNvSpPr txBox="1"/>
          <p:nvPr/>
        </p:nvSpPr>
        <p:spPr>
          <a:xfrm>
            <a:off x="3070225" y="3950025"/>
            <a:ext cx="31482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How can we make Gayatri chanting a daily part of our lives</a:t>
            </a:r>
            <a:endParaRPr sz="1200">
              <a:solidFill>
                <a:srgbClr val="B45F06"/>
              </a:solidFill>
            </a:endParaRPr>
          </a:p>
        </p:txBody>
      </p:sp>
      <p:sp>
        <p:nvSpPr>
          <p:cNvPr id="243" name="Google Shape;243;p28"/>
          <p:cNvSpPr txBox="1"/>
          <p:nvPr/>
        </p:nvSpPr>
        <p:spPr>
          <a:xfrm>
            <a:off x="6155075" y="4026225"/>
            <a:ext cx="27438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7 link – </a:t>
            </a:r>
            <a:r>
              <a:rPr lang="en" sz="1000" u="sng">
                <a:solidFill>
                  <a:schemeClr val="hlink"/>
                </a:solidFill>
                <a:hlinkClick r:id="rId6"/>
              </a:rPr>
              <a:t>https://www.sssbpt.info/vahinis/Dharma/Dharma07.pdf</a:t>
            </a:r>
            <a:r>
              <a:rPr lang="en" sz="1000"/>
              <a:t> </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9"/>
          <p:cNvSpPr txBox="1">
            <a:spLocks noGrp="1"/>
          </p:cNvSpPr>
          <p:nvPr>
            <p:ph type="sldNum" idx="12"/>
          </p:nvPr>
        </p:nvSpPr>
        <p:spPr>
          <a:xfrm>
            <a:off x="8472458" y="43123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49" name="Google Shape;249;p29"/>
          <p:cNvSpPr txBox="1"/>
          <p:nvPr/>
        </p:nvSpPr>
        <p:spPr>
          <a:xfrm>
            <a:off x="221225" y="-187000"/>
            <a:ext cx="48423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VIII. The Householder Stage</a:t>
            </a:r>
            <a:endParaRPr sz="2000" b="1">
              <a:solidFill>
                <a:srgbClr val="8B0000"/>
              </a:solidFill>
            </a:endParaRPr>
          </a:p>
        </p:txBody>
      </p:sp>
      <p:sp>
        <p:nvSpPr>
          <p:cNvPr id="250" name="Google Shape;250;p29"/>
          <p:cNvSpPr txBox="1"/>
          <p:nvPr/>
        </p:nvSpPr>
        <p:spPr>
          <a:xfrm>
            <a:off x="221225" y="207300"/>
            <a:ext cx="8701500" cy="137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The stages of life (</a:t>
            </a:r>
            <a:r>
              <a:rPr lang="en" sz="1200" i="1" dirty="0">
                <a:solidFill>
                  <a:srgbClr val="5B2923"/>
                </a:solidFill>
              </a:rPr>
              <a:t>asramas</a:t>
            </a:r>
            <a:r>
              <a:rPr lang="en" sz="1200" dirty="0">
                <a:solidFill>
                  <a:schemeClr val="dk1"/>
                </a:solidFill>
              </a:rPr>
              <a:t>) regulating man’s life are four: student, householder, forest dweller, and renunciate (</a:t>
            </a:r>
            <a:r>
              <a:rPr lang="en" sz="1200" i="1" dirty="0">
                <a:solidFill>
                  <a:srgbClr val="5B2923"/>
                </a:solidFill>
              </a:rPr>
              <a:t>brahmacharya</a:t>
            </a:r>
            <a:r>
              <a:rPr lang="en" sz="1200" dirty="0">
                <a:solidFill>
                  <a:schemeClr val="dk1"/>
                </a:solidFill>
              </a:rPr>
              <a:t>, </a:t>
            </a:r>
            <a:r>
              <a:rPr lang="en" sz="1200" i="1" dirty="0">
                <a:solidFill>
                  <a:srgbClr val="5B2923"/>
                </a:solidFill>
              </a:rPr>
              <a:t>grihastha</a:t>
            </a:r>
            <a:r>
              <a:rPr lang="en" sz="1200" dirty="0">
                <a:solidFill>
                  <a:schemeClr val="dk1"/>
                </a:solidFill>
              </a:rPr>
              <a:t>, </a:t>
            </a:r>
            <a:r>
              <a:rPr lang="en" sz="1200" i="1" dirty="0">
                <a:solidFill>
                  <a:srgbClr val="5B2923"/>
                </a:solidFill>
              </a:rPr>
              <a:t>vanaprastha</a:t>
            </a:r>
            <a:r>
              <a:rPr lang="en" sz="1200" dirty="0">
                <a:solidFill>
                  <a:schemeClr val="dk1"/>
                </a:solidFill>
              </a:rPr>
              <a:t>, and </a:t>
            </a:r>
            <a:r>
              <a:rPr lang="en" sz="1200" i="1" dirty="0">
                <a:solidFill>
                  <a:srgbClr val="5B2923"/>
                </a:solidFill>
              </a:rPr>
              <a:t>sanyasa</a:t>
            </a:r>
            <a:r>
              <a:rPr lang="en" sz="1200" dirty="0">
                <a:solidFill>
                  <a:schemeClr val="dk1"/>
                </a:solidFill>
              </a:rPr>
              <a:t>). They are all based on the householder stage of life. That is the chief stage, because the householder fosters the other three. The householder is the most important of all. There is no doubt that everyone who adheres to the </a:t>
            </a:r>
            <a:r>
              <a:rPr lang="en" sz="1200" i="1" dirty="0">
                <a:solidFill>
                  <a:srgbClr val="5B2923"/>
                </a:solidFill>
              </a:rPr>
              <a:t>dharma </a:t>
            </a:r>
            <a:r>
              <a:rPr lang="en" sz="1200" dirty="0">
                <a:solidFill>
                  <a:schemeClr val="dk1"/>
                </a:solidFill>
              </a:rPr>
              <a:t>of their stage of life, no matter which stage it is, will attain liberation.</a:t>
            </a: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251" name="Google Shape;251;p29"/>
          <p:cNvSpPr txBox="1"/>
          <p:nvPr/>
        </p:nvSpPr>
        <p:spPr>
          <a:xfrm>
            <a:off x="221225" y="12111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All four stages lead to liberation</a:t>
            </a:r>
            <a:endParaRPr sz="1200" b="1">
              <a:solidFill>
                <a:srgbClr val="8B0000"/>
              </a:solidFill>
            </a:endParaRPr>
          </a:p>
        </p:txBody>
      </p:sp>
      <p:sp>
        <p:nvSpPr>
          <p:cNvPr id="252" name="Google Shape;252;p29"/>
          <p:cNvSpPr txBox="1"/>
          <p:nvPr/>
        </p:nvSpPr>
        <p:spPr>
          <a:xfrm>
            <a:off x="221225" y="1505075"/>
            <a:ext cx="88122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Doubt may arise whether one can adopt the householder stage of life, which is the base and support of all, or whether one has to take up the universally honoured stage of renunciate, the inward path of detachment (</a:t>
            </a:r>
            <a:r>
              <a:rPr lang="en" sz="1200" i="1">
                <a:solidFill>
                  <a:srgbClr val="5B2923"/>
                </a:solidFill>
              </a:rPr>
              <a:t>nivritti</a:t>
            </a:r>
            <a:r>
              <a:rPr lang="en" sz="1200">
                <a:solidFill>
                  <a:schemeClr val="dk1"/>
                </a:solidFill>
              </a:rPr>
              <a:t>). There is an intimate relation between the worship-worthy householder and the saintly sage (</a:t>
            </a:r>
            <a:r>
              <a:rPr lang="en" sz="1200" i="1">
                <a:solidFill>
                  <a:srgbClr val="5B2923"/>
                </a:solidFill>
              </a:rPr>
              <a:t>paramahamsa</a:t>
            </a:r>
            <a:r>
              <a:rPr lang="en" sz="1200">
                <a:solidFill>
                  <a:schemeClr val="dk1"/>
                </a:solidFill>
              </a:rPr>
              <a:t>). So, to whichever stage of life you may belong, you do no wrong. All four stages will lead you to liberation (</a:t>
            </a:r>
            <a:r>
              <a:rPr lang="en" sz="1200" i="1">
                <a:solidFill>
                  <a:srgbClr val="5B2923"/>
                </a:solidFill>
              </a:rPr>
              <a:t>moksha</a:t>
            </a:r>
            <a:r>
              <a:rPr lang="en" sz="1200">
                <a:solidFill>
                  <a:schemeClr val="dk1"/>
                </a:solidFill>
              </a:rPr>
              <a:t>) if you follow strictly the </a:t>
            </a:r>
            <a:r>
              <a:rPr lang="en" sz="1200" i="1">
                <a:solidFill>
                  <a:srgbClr val="5B2923"/>
                </a:solidFill>
              </a:rPr>
              <a:t>dharma </a:t>
            </a:r>
            <a:r>
              <a:rPr lang="en" sz="1200">
                <a:solidFill>
                  <a:schemeClr val="dk1"/>
                </a:solidFill>
              </a:rPr>
              <a:t>as laid down for each and devote yourself steadfastly to your uplift. Each stage is important at that stage; the conduct of the individual, their practice, that is the essential test. If one is engaged in good conduct, every stage is holy and commendable.</a:t>
            </a:r>
            <a:endParaRPr sz="1200">
              <a:solidFill>
                <a:schemeClr val="dk1"/>
              </a:solidFill>
            </a:endParaRPr>
          </a:p>
        </p:txBody>
      </p:sp>
      <p:sp>
        <p:nvSpPr>
          <p:cNvPr id="253" name="Google Shape;253;p29"/>
          <p:cNvSpPr txBox="1"/>
          <p:nvPr/>
        </p:nvSpPr>
        <p:spPr>
          <a:xfrm>
            <a:off x="221225" y="2936675"/>
            <a:ext cx="2967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Adhere strictly to dharma</a:t>
            </a:r>
            <a:endParaRPr sz="1200" b="1">
              <a:solidFill>
                <a:srgbClr val="8B0000"/>
              </a:solidFill>
            </a:endParaRPr>
          </a:p>
        </p:txBody>
      </p:sp>
      <p:sp>
        <p:nvSpPr>
          <p:cNvPr id="254" name="Google Shape;254;p29"/>
          <p:cNvSpPr txBox="1"/>
          <p:nvPr/>
        </p:nvSpPr>
        <p:spPr>
          <a:xfrm>
            <a:off x="204875" y="3262475"/>
            <a:ext cx="87015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great sages who grasped the divine </a:t>
            </a:r>
            <a:r>
              <a:rPr lang="en" sz="1200" i="1">
                <a:solidFill>
                  <a:srgbClr val="5B2923"/>
                </a:solidFill>
              </a:rPr>
              <a:t>dharma </a:t>
            </a:r>
            <a:r>
              <a:rPr lang="en" sz="1200">
                <a:solidFill>
                  <a:schemeClr val="dk1"/>
                </a:solidFill>
              </a:rPr>
              <a:t>(</a:t>
            </a:r>
            <a:r>
              <a:rPr lang="en" sz="1200" i="1">
                <a:solidFill>
                  <a:srgbClr val="5B2923"/>
                </a:solidFill>
              </a:rPr>
              <a:t>Atma-dharma</a:t>
            </a:r>
            <a:r>
              <a:rPr lang="en" sz="1200">
                <a:solidFill>
                  <a:schemeClr val="dk1"/>
                </a:solidFill>
              </a:rPr>
              <a:t>) declared that being, awareness, and bliss (</a:t>
            </a:r>
            <a:r>
              <a:rPr lang="en" sz="1200" i="1">
                <a:solidFill>
                  <a:srgbClr val="5B2923"/>
                </a:solidFill>
              </a:rPr>
              <a:t>sat</a:t>
            </a:r>
            <a:r>
              <a:rPr lang="en" sz="1200">
                <a:solidFill>
                  <a:schemeClr val="dk1"/>
                </a:solidFill>
              </a:rPr>
              <a:t>, </a:t>
            </a:r>
            <a:r>
              <a:rPr lang="en" sz="1200" i="1">
                <a:solidFill>
                  <a:srgbClr val="5B2923"/>
                </a:solidFill>
              </a:rPr>
              <a:t>chit</a:t>
            </a:r>
            <a:r>
              <a:rPr lang="en" sz="1200">
                <a:solidFill>
                  <a:schemeClr val="dk1"/>
                </a:solidFill>
              </a:rPr>
              <a:t>, and </a:t>
            </a:r>
            <a:r>
              <a:rPr lang="en" sz="1200" i="1">
                <a:solidFill>
                  <a:srgbClr val="5B2923"/>
                </a:solidFill>
              </a:rPr>
              <a:t>ananda</a:t>
            </a:r>
            <a:r>
              <a:rPr lang="en" sz="1200">
                <a:solidFill>
                  <a:schemeClr val="dk1"/>
                </a:solidFill>
              </a:rPr>
              <a:t>) are the basic characteristics of the Self. How to get that clear vision? The answer is through the practice of </a:t>
            </a:r>
            <a:r>
              <a:rPr lang="en" sz="1200" i="1">
                <a:solidFill>
                  <a:srgbClr val="5B2923"/>
                </a:solidFill>
              </a:rPr>
              <a:t>dharma</a:t>
            </a:r>
            <a:r>
              <a:rPr lang="en" sz="1200">
                <a:solidFill>
                  <a:schemeClr val="dk1"/>
                </a:solidFill>
              </a:rPr>
              <a:t>, the </a:t>
            </a:r>
            <a:r>
              <a:rPr lang="en" sz="1200" i="1">
                <a:solidFill>
                  <a:srgbClr val="5B2923"/>
                </a:solidFill>
              </a:rPr>
              <a:t>dharma </a:t>
            </a:r>
            <a:r>
              <a:rPr lang="en" sz="1200">
                <a:solidFill>
                  <a:schemeClr val="dk1"/>
                </a:solidFill>
              </a:rPr>
              <a:t>that is conditioned by caste and stage of life! </a:t>
            </a:r>
            <a:r>
              <a:rPr lang="en" sz="1200" i="1">
                <a:solidFill>
                  <a:srgbClr val="5B2923"/>
                </a:solidFill>
              </a:rPr>
              <a:t>Dharma </a:t>
            </a:r>
            <a:r>
              <a:rPr lang="en" sz="1200">
                <a:solidFill>
                  <a:schemeClr val="dk1"/>
                </a:solidFill>
              </a:rPr>
              <a:t>enables the </a:t>
            </a:r>
            <a:r>
              <a:rPr lang="en" sz="1200" i="1">
                <a:solidFill>
                  <a:srgbClr val="5B2923"/>
                </a:solidFill>
              </a:rPr>
              <a:t>Atma </a:t>
            </a:r>
            <a:r>
              <a:rPr lang="en" sz="1200">
                <a:solidFill>
                  <a:schemeClr val="dk1"/>
                </a:solidFill>
              </a:rPr>
              <a:t>to be realized, without any mist or fog hiding it from view. The practice of </a:t>
            </a:r>
            <a:r>
              <a:rPr lang="en" sz="1200" i="1">
                <a:solidFill>
                  <a:srgbClr val="5B2923"/>
                </a:solidFill>
              </a:rPr>
              <a:t>dharma </a:t>
            </a:r>
            <a:r>
              <a:rPr lang="en" sz="1200">
                <a:solidFill>
                  <a:schemeClr val="dk1"/>
                </a:solidFill>
              </a:rPr>
              <a:t>fills you with experience; through that experience, truth is established; the truth reveals clearly, and the vision grants liberation. People who are free from such inner encumbrances hiding the </a:t>
            </a:r>
            <a:r>
              <a:rPr lang="en" sz="1200" i="1">
                <a:solidFill>
                  <a:srgbClr val="5B2923"/>
                </a:solidFill>
              </a:rPr>
              <a:t>Atma </a:t>
            </a:r>
            <a:r>
              <a:rPr lang="en" sz="1200">
                <a:solidFill>
                  <a:schemeClr val="dk1"/>
                </a:solidFill>
              </a:rPr>
              <a:t>may belong to any caste or stage of life; that does not matter; they do attain liberation. </a:t>
            </a:r>
            <a:endParaRPr sz="1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260" name="Google Shape;260;p30"/>
          <p:cNvSpPr txBox="1"/>
          <p:nvPr/>
        </p:nvSpPr>
        <p:spPr>
          <a:xfrm>
            <a:off x="106525" y="1720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Harmony in the household</a:t>
            </a:r>
            <a:endParaRPr sz="1200" b="1">
              <a:solidFill>
                <a:srgbClr val="8B0000"/>
              </a:solidFill>
            </a:endParaRPr>
          </a:p>
        </p:txBody>
      </p:sp>
      <p:sp>
        <p:nvSpPr>
          <p:cNvPr id="261" name="Google Shape;261;p30"/>
          <p:cNvSpPr txBox="1"/>
          <p:nvPr/>
        </p:nvSpPr>
        <p:spPr>
          <a:xfrm>
            <a:off x="106525" y="508575"/>
            <a:ext cx="8816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Moved by the desire to cross this ocean of worldly existence (</a:t>
            </a:r>
            <a:r>
              <a:rPr lang="en" sz="1200" i="1">
                <a:solidFill>
                  <a:srgbClr val="5B2923"/>
                </a:solidFill>
              </a:rPr>
              <a:t>samsara</a:t>
            </a:r>
            <a:r>
              <a:rPr lang="en" sz="1200">
                <a:solidFill>
                  <a:schemeClr val="dk1"/>
                </a:solidFill>
              </a:rPr>
              <a:t>), the husband and wife must both have harmony of mind.</a:t>
            </a:r>
            <a:endParaRPr sz="1200">
              <a:solidFill>
                <a:schemeClr val="dk1"/>
              </a:solidFill>
            </a:endParaRPr>
          </a:p>
        </p:txBody>
      </p:sp>
      <p:sp>
        <p:nvSpPr>
          <p:cNvPr id="262" name="Google Shape;262;p30"/>
          <p:cNvSpPr txBox="1"/>
          <p:nvPr/>
        </p:nvSpPr>
        <p:spPr>
          <a:xfrm>
            <a:off x="106525" y="712850"/>
            <a:ext cx="88164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There is no rule that people should become renunciates and flee when they meet with difficulties in the spiritual field at home. It can never be fruitful for the husband to become a renunciate without full approval of his wife. The best that he can do is to leave home with his wife and be a forest dweller (</a:t>
            </a:r>
            <a:r>
              <a:rPr lang="en" sz="1200" i="1">
                <a:solidFill>
                  <a:srgbClr val="5B2923"/>
                </a:solidFill>
              </a:rPr>
              <a:t>vanaprastha</a:t>
            </a:r>
            <a:r>
              <a:rPr lang="en" sz="1200">
                <a:solidFill>
                  <a:schemeClr val="dk1"/>
                </a:solidFill>
              </a:rPr>
              <a:t>), adhering to the </a:t>
            </a:r>
            <a:r>
              <a:rPr lang="en" sz="1200" i="1">
                <a:solidFill>
                  <a:srgbClr val="5B2923"/>
                </a:solidFill>
              </a:rPr>
              <a:t>dharma </a:t>
            </a:r>
            <a:r>
              <a:rPr lang="en" sz="1200">
                <a:solidFill>
                  <a:schemeClr val="dk1"/>
                </a:solidFill>
              </a:rPr>
              <a:t>of that new stage. If there are children who need attention and care, even forest-dwelling at that stage is not favoured by the scriptures.</a:t>
            </a:r>
            <a:endParaRPr sz="1200">
              <a:solidFill>
                <a:schemeClr val="dk1"/>
              </a:solidFill>
            </a:endParaRPr>
          </a:p>
        </p:txBody>
      </p:sp>
      <p:sp>
        <p:nvSpPr>
          <p:cNvPr id="263" name="Google Shape;263;p30"/>
          <p:cNvSpPr txBox="1"/>
          <p:nvPr/>
        </p:nvSpPr>
        <p:spPr>
          <a:xfrm>
            <a:off x="106500" y="1600200"/>
            <a:ext cx="88164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One has to make the children independent of one’s care and then leave them to themselves. The scriptures (</a:t>
            </a:r>
            <a:r>
              <a:rPr lang="en" sz="1200" i="1">
                <a:solidFill>
                  <a:srgbClr val="5B2923"/>
                </a:solidFill>
              </a:rPr>
              <a:t>sastras</a:t>
            </a:r>
            <a:r>
              <a:rPr lang="en" sz="1200">
                <a:solidFill>
                  <a:schemeClr val="dk1"/>
                </a:solidFill>
              </a:rPr>
              <a:t>) therefore require that a person has to be in the householder stage till the age of 48, whether it is favourable or not. One has to be in it and struggle to perform one’s duty (</a:t>
            </a:r>
            <a:r>
              <a:rPr lang="en" sz="1200" i="1">
                <a:solidFill>
                  <a:srgbClr val="5B2923"/>
                </a:solidFill>
              </a:rPr>
              <a:t>swa-dharma</a:t>
            </a:r>
            <a:r>
              <a:rPr lang="en" sz="1200">
                <a:solidFill>
                  <a:schemeClr val="dk1"/>
                </a:solidFill>
              </a:rPr>
              <a:t>), without hindrance. If hindrances come, dedicate them too to the Lord, take them quietly as His play (</a:t>
            </a:r>
            <a:r>
              <a:rPr lang="en" sz="1200" i="1">
                <a:solidFill>
                  <a:srgbClr val="5B2923"/>
                </a:solidFill>
              </a:rPr>
              <a:t>leela</a:t>
            </a:r>
            <a:r>
              <a:rPr lang="en" sz="1200">
                <a:solidFill>
                  <a:schemeClr val="dk1"/>
                </a:solidFill>
              </a:rPr>
              <a:t>) and as His plan; that is the way to follow the householder discipline, the path for both men and women.</a:t>
            </a:r>
            <a:endParaRPr sz="1200">
              <a:solidFill>
                <a:schemeClr val="dk1"/>
              </a:solidFill>
            </a:endParaRPr>
          </a:p>
        </p:txBody>
      </p:sp>
      <p:sp>
        <p:nvSpPr>
          <p:cNvPr id="264" name="Google Shape;264;p30"/>
          <p:cNvSpPr txBox="1"/>
          <p:nvPr/>
        </p:nvSpPr>
        <p:spPr>
          <a:xfrm>
            <a:off x="106500" y="2890600"/>
            <a:ext cx="80355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In today’s busy world and lives, it is almost impossible for everyone to go to a far away quiet place to practice their Sadhana, progress spiritually to attain the goal of self realization. But Swami has clearly mentioned, one need not do that. Swami says: Hands in the society , Head in the forest.  </a:t>
            </a:r>
            <a:br>
              <a:rPr lang="en" sz="1200">
                <a:solidFill>
                  <a:srgbClr val="B45F06"/>
                </a:solidFill>
              </a:rPr>
            </a:br>
            <a:endParaRPr sz="1200">
              <a:solidFill>
                <a:srgbClr val="B45F06"/>
              </a:solidFill>
            </a:endParaRPr>
          </a:p>
          <a:p>
            <a:pPr marL="457200" lvl="0" indent="0" algn="l" rtl="0">
              <a:spcBef>
                <a:spcPts val="0"/>
              </a:spcBef>
              <a:spcAft>
                <a:spcPts val="0"/>
              </a:spcAft>
              <a:buNone/>
            </a:pPr>
            <a:r>
              <a:rPr lang="en" sz="1200">
                <a:solidFill>
                  <a:srgbClr val="B45F06"/>
                </a:solidFill>
              </a:rPr>
              <a:t>How can we put this into practice ?</a:t>
            </a:r>
            <a:endParaRPr sz="1200">
              <a:solidFill>
                <a:srgbClr val="B45F06"/>
              </a:solidFill>
            </a:endParaRPr>
          </a:p>
        </p:txBody>
      </p:sp>
      <p:sp>
        <p:nvSpPr>
          <p:cNvPr id="265" name="Google Shape;265;p30"/>
          <p:cNvSpPr txBox="1"/>
          <p:nvPr/>
        </p:nvSpPr>
        <p:spPr>
          <a:xfrm>
            <a:off x="5213850" y="4183600"/>
            <a:ext cx="30000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8 link – </a:t>
            </a:r>
            <a:r>
              <a:rPr lang="en" sz="1000" u="sng">
                <a:solidFill>
                  <a:schemeClr val="hlink"/>
                </a:solidFill>
                <a:hlinkClick r:id="rId3"/>
              </a:rPr>
              <a:t>https://www.sssbpt.info/vahinis/Dharma/Dharma08.pdf</a:t>
            </a:r>
            <a:r>
              <a:rPr lang="en" sz="1000"/>
              <a:t> </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71" name="Google Shape;271;p31"/>
          <p:cNvSpPr txBox="1"/>
          <p:nvPr/>
        </p:nvSpPr>
        <p:spPr>
          <a:xfrm>
            <a:off x="196644" y="750"/>
            <a:ext cx="6096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dirty="0">
                <a:solidFill>
                  <a:srgbClr val="8B0000"/>
                </a:solidFill>
              </a:rPr>
              <a:t>Chapter IX. All May Seek Spiritual Wisdom</a:t>
            </a:r>
            <a:endParaRPr sz="2000" b="1" dirty="0">
              <a:solidFill>
                <a:srgbClr val="8B0000"/>
              </a:solidFill>
            </a:endParaRPr>
          </a:p>
        </p:txBody>
      </p:sp>
      <p:sp>
        <p:nvSpPr>
          <p:cNvPr id="272" name="Google Shape;272;p31"/>
          <p:cNvSpPr txBox="1"/>
          <p:nvPr/>
        </p:nvSpPr>
        <p:spPr>
          <a:xfrm>
            <a:off x="196650" y="405804"/>
            <a:ext cx="87264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High and low, rich and poor, male and female —all are affected by illness, and all have the right to seek the drugs that cure illness. So too, all people are affected by the illness of birth and death and all have the right to the drug, named knowledge of Brahman (</a:t>
            </a:r>
            <a:r>
              <a:rPr lang="en" sz="1200" i="1" dirty="0">
                <a:solidFill>
                  <a:srgbClr val="5B2923"/>
                </a:solidFill>
              </a:rPr>
              <a:t>Brahma-vidya</a:t>
            </a:r>
            <a:r>
              <a:rPr lang="en" sz="1200" dirty="0">
                <a:solidFill>
                  <a:schemeClr val="dk1"/>
                </a:solidFill>
              </a:rPr>
              <a:t>), that is its effective cure.</a:t>
            </a:r>
            <a:endParaRPr sz="1200" dirty="0">
              <a:solidFill>
                <a:schemeClr val="dk1"/>
              </a:solidFill>
            </a:endParaRPr>
          </a:p>
        </p:txBody>
      </p:sp>
      <p:sp>
        <p:nvSpPr>
          <p:cNvPr id="273" name="Google Shape;273;p31"/>
          <p:cNvSpPr txBox="1"/>
          <p:nvPr/>
        </p:nvSpPr>
        <p:spPr>
          <a:xfrm>
            <a:off x="196650" y="1113619"/>
            <a:ext cx="87264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The drug, Brahma-consciousness, has to be supplemented and strengthened by the appropriate </a:t>
            </a:r>
            <a:r>
              <a:rPr lang="en" sz="1200" i="1" dirty="0">
                <a:solidFill>
                  <a:srgbClr val="5B2923"/>
                </a:solidFill>
              </a:rPr>
              <a:t>dharma </a:t>
            </a:r>
            <a:r>
              <a:rPr lang="en" sz="1200" dirty="0">
                <a:solidFill>
                  <a:schemeClr val="dk1"/>
                </a:solidFill>
              </a:rPr>
              <a:t>as well as by cultivation of devotion, wisdom (</a:t>
            </a:r>
            <a:r>
              <a:rPr lang="en" sz="1200" i="1" dirty="0">
                <a:solidFill>
                  <a:srgbClr val="5B2923"/>
                </a:solidFill>
              </a:rPr>
              <a:t>jnana</a:t>
            </a:r>
            <a:r>
              <a:rPr lang="en" sz="1200" dirty="0">
                <a:solidFill>
                  <a:schemeClr val="dk1"/>
                </a:solidFill>
              </a:rPr>
              <a:t>), and discrimination (</a:t>
            </a:r>
            <a:r>
              <a:rPr lang="en" sz="1200" i="1" dirty="0">
                <a:solidFill>
                  <a:srgbClr val="5B2923"/>
                </a:solidFill>
              </a:rPr>
              <a:t>vairagya</a:t>
            </a:r>
            <a:r>
              <a:rPr lang="en" sz="1200" dirty="0">
                <a:solidFill>
                  <a:schemeClr val="dk1"/>
                </a:solidFill>
              </a:rPr>
              <a:t>). </a:t>
            </a:r>
            <a:endParaRPr sz="1200" dirty="0">
              <a:solidFill>
                <a:schemeClr val="dk1"/>
              </a:solidFill>
            </a:endParaRPr>
          </a:p>
        </p:txBody>
      </p:sp>
      <p:sp>
        <p:nvSpPr>
          <p:cNvPr id="274" name="Google Shape;274;p31"/>
          <p:cNvSpPr txBox="1"/>
          <p:nvPr/>
        </p:nvSpPr>
        <p:spPr>
          <a:xfrm>
            <a:off x="196650" y="164038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rgbClr val="8B0000"/>
                </a:solidFill>
              </a:rPr>
              <a:t>Practice the spiritual injunctions</a:t>
            </a:r>
            <a:endParaRPr sz="1200" b="1" dirty="0">
              <a:solidFill>
                <a:srgbClr val="8B0000"/>
              </a:solidFill>
            </a:endParaRPr>
          </a:p>
        </p:txBody>
      </p:sp>
      <p:sp>
        <p:nvSpPr>
          <p:cNvPr id="275" name="Google Shape;275;p31"/>
          <p:cNvSpPr txBox="1"/>
          <p:nvPr/>
        </p:nvSpPr>
        <p:spPr>
          <a:xfrm>
            <a:off x="196650" y="1873568"/>
            <a:ext cx="8726400" cy="137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A lion asleep is unaware of its nature; so too, people asleep in the coils of delusion (</a:t>
            </a:r>
            <a:r>
              <a:rPr lang="en" sz="1200" i="1" dirty="0">
                <a:solidFill>
                  <a:srgbClr val="5B2923"/>
                </a:solidFill>
              </a:rPr>
              <a:t>maya</a:t>
            </a:r>
            <a:r>
              <a:rPr lang="en" sz="1200" dirty="0">
                <a:solidFill>
                  <a:schemeClr val="dk1"/>
                </a:solidFill>
              </a:rPr>
              <a:t>) are not aware of being the splendourful </a:t>
            </a:r>
            <a:r>
              <a:rPr lang="en" sz="1200" i="1" dirty="0">
                <a:solidFill>
                  <a:srgbClr val="5B2923"/>
                </a:solidFill>
              </a:rPr>
              <a:t>Atma</a:t>
            </a:r>
            <a:r>
              <a:rPr lang="en" sz="1200" dirty="0">
                <a:solidFill>
                  <a:schemeClr val="dk1"/>
                </a:solidFill>
              </a:rPr>
              <a:t>. Scripture is an eye to humanity; it is the eye that leads and illumines and guides. Follow its directions —that is one’s whole duty. That is the big task before the world today. If the scriptures are fully understood, no doubt will arise, no discussion will be needed.</a:t>
            </a: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276" name="Google Shape;276;p31"/>
          <p:cNvSpPr txBox="1"/>
          <p:nvPr/>
        </p:nvSpPr>
        <p:spPr>
          <a:xfrm>
            <a:off x="196650" y="281758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rgbClr val="8B0000"/>
                </a:solidFill>
              </a:rPr>
              <a:t>Classification of the four ages (yugas)</a:t>
            </a:r>
            <a:endParaRPr sz="1200" b="1" dirty="0">
              <a:solidFill>
                <a:srgbClr val="8B0000"/>
              </a:solidFill>
            </a:endParaRPr>
          </a:p>
        </p:txBody>
      </p:sp>
      <p:sp>
        <p:nvSpPr>
          <p:cNvPr id="277" name="Google Shape;277;p31"/>
          <p:cNvSpPr txBox="1"/>
          <p:nvPr/>
        </p:nvSpPr>
        <p:spPr>
          <a:xfrm>
            <a:off x="196650" y="3089145"/>
            <a:ext cx="8837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The ages (</a:t>
            </a:r>
            <a:r>
              <a:rPr lang="en" sz="1200" i="1" dirty="0">
                <a:solidFill>
                  <a:srgbClr val="5B2923"/>
                </a:solidFill>
              </a:rPr>
              <a:t>yugas</a:t>
            </a:r>
            <a:r>
              <a:rPr lang="en" sz="1200" dirty="0">
                <a:solidFill>
                  <a:schemeClr val="dk1"/>
                </a:solidFill>
              </a:rPr>
              <a:t>) are classified on the basis of the dominant mental role. In the age of truth (</a:t>
            </a:r>
            <a:r>
              <a:rPr lang="en" sz="1200" i="1" dirty="0">
                <a:solidFill>
                  <a:srgbClr val="5B2923"/>
                </a:solidFill>
              </a:rPr>
              <a:t>Kritha-yuga</a:t>
            </a:r>
            <a:r>
              <a:rPr lang="en" sz="1200" dirty="0">
                <a:solidFill>
                  <a:schemeClr val="dk1"/>
                </a:solidFill>
              </a:rPr>
              <a:t>), it is said that </a:t>
            </a:r>
            <a:r>
              <a:rPr lang="en" sz="1200" i="1" dirty="0">
                <a:solidFill>
                  <a:srgbClr val="5B2923"/>
                </a:solidFill>
              </a:rPr>
              <a:t>dharma </a:t>
            </a:r>
            <a:r>
              <a:rPr lang="en" sz="1200" dirty="0">
                <a:solidFill>
                  <a:schemeClr val="dk1"/>
                </a:solidFill>
              </a:rPr>
              <a:t>walked about on four legs, happy and safe. In the second age (</a:t>
            </a:r>
            <a:r>
              <a:rPr lang="en" sz="1200" i="1" dirty="0">
                <a:solidFill>
                  <a:srgbClr val="5B2923"/>
                </a:solidFill>
              </a:rPr>
              <a:t>Thretha-yuga</a:t>
            </a:r>
            <a:r>
              <a:rPr lang="en" sz="1200" dirty="0">
                <a:solidFill>
                  <a:schemeClr val="dk1"/>
                </a:solidFill>
              </a:rPr>
              <a:t>), </a:t>
            </a:r>
            <a:r>
              <a:rPr lang="en" sz="1200" i="1" dirty="0">
                <a:solidFill>
                  <a:srgbClr val="5B2923"/>
                </a:solidFill>
              </a:rPr>
              <a:t>dharma </a:t>
            </a:r>
            <a:r>
              <a:rPr lang="en" sz="1200" dirty="0">
                <a:solidFill>
                  <a:schemeClr val="dk1"/>
                </a:solidFill>
              </a:rPr>
              <a:t>had only three legs, while in the third age (</a:t>
            </a:r>
            <a:r>
              <a:rPr lang="en" sz="1200" i="1" dirty="0">
                <a:solidFill>
                  <a:srgbClr val="5B2923"/>
                </a:solidFill>
              </a:rPr>
              <a:t>Dwapara-yuga</a:t>
            </a:r>
            <a:r>
              <a:rPr lang="en" sz="1200" dirty="0">
                <a:solidFill>
                  <a:schemeClr val="dk1"/>
                </a:solidFill>
              </a:rPr>
              <a:t>), it had to totter about on just two! In the present </a:t>
            </a:r>
            <a:r>
              <a:rPr lang="en" sz="1200" i="1" dirty="0">
                <a:solidFill>
                  <a:srgbClr val="5B2923"/>
                </a:solidFill>
              </a:rPr>
              <a:t>Kali-yuga</a:t>
            </a:r>
            <a:r>
              <a:rPr lang="en" sz="1200" dirty="0">
                <a:solidFill>
                  <a:schemeClr val="dk1"/>
                </a:solidFill>
              </a:rPr>
              <a:t>, </a:t>
            </a:r>
            <a:r>
              <a:rPr lang="en" sz="1200" i="1" dirty="0">
                <a:solidFill>
                  <a:srgbClr val="5B2923"/>
                </a:solidFill>
              </a:rPr>
              <a:t>dharma </a:t>
            </a:r>
            <a:r>
              <a:rPr lang="en" sz="1200" dirty="0">
                <a:solidFill>
                  <a:schemeClr val="dk1"/>
                </a:solidFill>
              </a:rPr>
              <a:t>has only one leg, according to this tradition.</a:t>
            </a:r>
            <a:endParaRPr sz="1200" dirty="0">
              <a:solidFill>
                <a:schemeClr val="dk1"/>
              </a:solidFill>
            </a:endParaRPr>
          </a:p>
        </p:txBody>
      </p:sp>
      <p:sp>
        <p:nvSpPr>
          <p:cNvPr id="278" name="Google Shape;278;p31"/>
          <p:cNvSpPr txBox="1"/>
          <p:nvPr/>
        </p:nvSpPr>
        <p:spPr>
          <a:xfrm>
            <a:off x="244644" y="3899088"/>
            <a:ext cx="30000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The ages (</a:t>
            </a:r>
            <a:r>
              <a:rPr lang="en" sz="1200" i="1" dirty="0">
                <a:solidFill>
                  <a:srgbClr val="5B2923"/>
                </a:solidFill>
              </a:rPr>
              <a:t>yugas</a:t>
            </a:r>
            <a:r>
              <a:rPr lang="en" sz="1200" dirty="0">
                <a:solidFill>
                  <a:schemeClr val="dk1"/>
                </a:solidFill>
              </a:rPr>
              <a:t>) change only with the change in </a:t>
            </a:r>
            <a:r>
              <a:rPr lang="en" sz="1200" i="1" dirty="0">
                <a:solidFill>
                  <a:srgbClr val="5B2923"/>
                </a:solidFill>
              </a:rPr>
              <a:t>dharma</a:t>
            </a:r>
            <a:r>
              <a:rPr lang="en" sz="1200" dirty="0">
                <a:solidFill>
                  <a:schemeClr val="dk1"/>
                </a:solidFill>
              </a:rPr>
              <a:t>, not with the mere passage of time.</a:t>
            </a:r>
            <a:endParaRPr sz="1200" dirty="0">
              <a:solidFill>
                <a:schemeClr val="dk1"/>
              </a:solidFill>
            </a:endParaRPr>
          </a:p>
        </p:txBody>
      </p:sp>
      <p:sp>
        <p:nvSpPr>
          <p:cNvPr id="279" name="Google Shape;279;p31"/>
          <p:cNvSpPr txBox="1"/>
          <p:nvPr/>
        </p:nvSpPr>
        <p:spPr>
          <a:xfrm>
            <a:off x="3057375" y="3909475"/>
            <a:ext cx="3813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endParaRPr>
              <a:solidFill>
                <a:srgbClr val="B45F06"/>
              </a:solidFill>
            </a:endParaRPr>
          </a:p>
          <a:p>
            <a:pPr marL="457200" lvl="0" indent="-292100" algn="l" rtl="0">
              <a:spcBef>
                <a:spcPts val="0"/>
              </a:spcBef>
              <a:spcAft>
                <a:spcPts val="0"/>
              </a:spcAft>
              <a:buClr>
                <a:srgbClr val="B45F06"/>
              </a:buClr>
              <a:buSzPts val="1000"/>
              <a:buChar char="-"/>
            </a:pPr>
            <a:r>
              <a:rPr lang="en" sz="1000">
                <a:solidFill>
                  <a:srgbClr val="B45F06"/>
                </a:solidFill>
              </a:rPr>
              <a:t>If Yugas change only with Dharma and not with passage of time, how can we follow and implement Swami’s teaching to make this Kali Yuga , the Golden Age. What would your definition of Golden Age be ?</a:t>
            </a:r>
            <a:endParaRPr sz="1000">
              <a:solidFill>
                <a:srgbClr val="B45F06"/>
              </a:solidFill>
            </a:endParaRPr>
          </a:p>
        </p:txBody>
      </p:sp>
      <p:sp>
        <p:nvSpPr>
          <p:cNvPr id="280" name="Google Shape;280;p31"/>
          <p:cNvSpPr txBox="1"/>
          <p:nvPr/>
        </p:nvSpPr>
        <p:spPr>
          <a:xfrm>
            <a:off x="6910100" y="4080100"/>
            <a:ext cx="20619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9 link – </a:t>
            </a:r>
            <a:r>
              <a:rPr lang="en" sz="1000" u="sng">
                <a:solidFill>
                  <a:schemeClr val="hlink"/>
                </a:solidFill>
                <a:hlinkClick r:id="rId3"/>
              </a:rPr>
              <a:t>https://www.sssbpt.info/vahinis/Dharma/Dharma09.pdf</a:t>
            </a:r>
            <a:r>
              <a:rPr lang="en" sz="1000"/>
              <a:t> </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311700" y="480525"/>
            <a:ext cx="8520600" cy="1505400"/>
          </a:xfrm>
          <a:prstGeom prst="rect">
            <a:avLst/>
          </a:prstGeom>
        </p:spPr>
        <p:txBody>
          <a:bodyPr spcFirstLastPara="1" wrap="square" lIns="91425" tIns="91425" rIns="91425" bIns="91425" anchor="b" anchorCtr="0">
            <a:normAutofit/>
          </a:bodyPr>
          <a:lstStyle/>
          <a:p>
            <a:pPr marL="0" lvl="0" indent="0" algn="l" rtl="0">
              <a:lnSpc>
                <a:spcPct val="115000"/>
              </a:lnSpc>
              <a:spcBef>
                <a:spcPts val="1200"/>
              </a:spcBef>
              <a:spcAft>
                <a:spcPts val="0"/>
              </a:spcAft>
              <a:buNone/>
            </a:pPr>
            <a:r>
              <a:rPr lang="en" sz="2000" b="1">
                <a:solidFill>
                  <a:srgbClr val="8B0000"/>
                </a:solidFill>
              </a:rPr>
              <a:t>Chapter I. What Is Dharma?</a:t>
            </a:r>
            <a:endParaRPr sz="2000" b="1">
              <a:solidFill>
                <a:srgbClr val="8B0000"/>
              </a:solidFill>
            </a:endParaRPr>
          </a:p>
          <a:p>
            <a:pPr marL="0" lvl="0" indent="0" algn="ctr" rtl="0">
              <a:spcBef>
                <a:spcPts val="1200"/>
              </a:spcBef>
              <a:spcAft>
                <a:spcPts val="0"/>
              </a:spcAft>
              <a:buNone/>
            </a:pPr>
            <a:endParaRPr/>
          </a:p>
        </p:txBody>
      </p:sp>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65" name="Google Shape;65;p14"/>
          <p:cNvSpPr txBox="1"/>
          <p:nvPr/>
        </p:nvSpPr>
        <p:spPr>
          <a:xfrm>
            <a:off x="304800" y="304800"/>
            <a:ext cx="8460600" cy="77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6" name="Google Shape;66;p14"/>
          <p:cNvSpPr txBox="1"/>
          <p:nvPr/>
        </p:nvSpPr>
        <p:spPr>
          <a:xfrm>
            <a:off x="338250" y="1076750"/>
            <a:ext cx="86139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Dharma </a:t>
            </a:r>
            <a:r>
              <a:rPr lang="en" sz="1200">
                <a:solidFill>
                  <a:schemeClr val="dk1"/>
                </a:solidFill>
              </a:rPr>
              <a:t>is the foundation for the welfare of humanity; it is the truth that is stable for all time. When </a:t>
            </a:r>
            <a:r>
              <a:rPr lang="en" sz="1200" i="1">
                <a:solidFill>
                  <a:srgbClr val="5B2923"/>
                </a:solidFill>
              </a:rPr>
              <a:t>Dharma </a:t>
            </a:r>
            <a:r>
              <a:rPr lang="en" sz="1200">
                <a:solidFill>
                  <a:schemeClr val="dk1"/>
                </a:solidFill>
              </a:rPr>
              <a:t>fails to transmute human life, the world is afflicted by agony and fear and tormented by stormy revolutions. When the effulgence of </a:t>
            </a:r>
            <a:r>
              <a:rPr lang="en" sz="1200" i="1">
                <a:solidFill>
                  <a:srgbClr val="5B2923"/>
                </a:solidFill>
              </a:rPr>
              <a:t>Dharma </a:t>
            </a:r>
            <a:r>
              <a:rPr lang="en" sz="1200">
                <a:solidFill>
                  <a:schemeClr val="dk1"/>
                </a:solidFill>
              </a:rPr>
              <a:t>fails to illumine human relationships, humanity is shrouded in the night of sorrow.</a:t>
            </a:r>
            <a:endParaRPr sz="1200">
              <a:solidFill>
                <a:schemeClr val="dk1"/>
              </a:solidFill>
            </a:endParaRPr>
          </a:p>
        </p:txBody>
      </p:sp>
      <p:sp>
        <p:nvSpPr>
          <p:cNvPr id="67" name="Google Shape;67;p14"/>
          <p:cNvSpPr txBox="1"/>
          <p:nvPr/>
        </p:nvSpPr>
        <p:spPr>
          <a:xfrm>
            <a:off x="338175" y="1788650"/>
            <a:ext cx="6380400" cy="201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People must dedicate themselves to </a:t>
            </a:r>
            <a:r>
              <a:rPr lang="en" sz="1200" i="1">
                <a:solidFill>
                  <a:srgbClr val="5B2923"/>
                </a:solidFill>
              </a:rPr>
              <a:t>Dharma </a:t>
            </a:r>
            <a:r>
              <a:rPr lang="en" sz="1200">
                <a:solidFill>
                  <a:schemeClr val="dk1"/>
                </a:solidFill>
              </a:rPr>
              <a:t>and always be engaged in </a:t>
            </a:r>
            <a:r>
              <a:rPr lang="en" sz="1200" i="1">
                <a:solidFill>
                  <a:srgbClr val="5B2923"/>
                </a:solidFill>
              </a:rPr>
              <a:t>Dharma</a:t>
            </a:r>
            <a:r>
              <a:rPr lang="en" sz="1200">
                <a:solidFill>
                  <a:schemeClr val="dk1"/>
                </a:solidFill>
              </a:rPr>
              <a:t>, so that they may live in peace and the world may enjoy peace. One cannot acquire real peace, nor can one win the grace of the Lord, through any means other than the </a:t>
            </a:r>
            <a:r>
              <a:rPr lang="en" sz="1200" i="1">
                <a:solidFill>
                  <a:srgbClr val="5B2923"/>
                </a:solidFill>
              </a:rPr>
              <a:t>Dharmic </a:t>
            </a:r>
            <a:r>
              <a:rPr lang="en" sz="1200">
                <a:solidFill>
                  <a:schemeClr val="dk1"/>
                </a:solidFill>
              </a:rPr>
              <a:t>life.</a:t>
            </a:r>
            <a:br>
              <a:rPr lang="en" sz="1200">
                <a:solidFill>
                  <a:schemeClr val="dk1"/>
                </a:solidFill>
              </a:rPr>
            </a:br>
            <a:br>
              <a:rPr lang="en" sz="1200">
                <a:solidFill>
                  <a:schemeClr val="dk1"/>
                </a:solidFill>
              </a:rPr>
            </a:br>
            <a:r>
              <a:rPr lang="en" sz="1200">
                <a:solidFill>
                  <a:schemeClr val="dk1"/>
                </a:solidFill>
              </a:rPr>
              <a:t>Swami says God is the embodiment of </a:t>
            </a:r>
            <a:r>
              <a:rPr lang="en" sz="1200" i="1">
                <a:solidFill>
                  <a:srgbClr val="5B2923"/>
                </a:solidFill>
              </a:rPr>
              <a:t>Dharma</a:t>
            </a:r>
            <a:r>
              <a:rPr lang="en" sz="1200">
                <a:solidFill>
                  <a:schemeClr val="dk1"/>
                </a:solidFill>
              </a:rPr>
              <a:t>. In the scriptures of the various religions, </a:t>
            </a:r>
            <a:r>
              <a:rPr lang="en" sz="1200" i="1">
                <a:solidFill>
                  <a:srgbClr val="5B2923"/>
                </a:solidFill>
              </a:rPr>
              <a:t>Dharma </a:t>
            </a:r>
            <a:r>
              <a:rPr lang="en" sz="1200">
                <a:solidFill>
                  <a:schemeClr val="dk1"/>
                </a:solidFill>
              </a:rPr>
              <a:t>is elaborated.</a:t>
            </a:r>
            <a:r>
              <a:rPr lang="en" sz="1200" i="1">
                <a:solidFill>
                  <a:srgbClr val="5B2923"/>
                </a:solidFill>
              </a:rPr>
              <a:t>Dharma</a:t>
            </a:r>
            <a:r>
              <a:rPr lang="en" sz="1200">
                <a:solidFill>
                  <a:schemeClr val="dk1"/>
                </a:solidFill>
              </a:rPr>
              <a:t> is applicable not only to humans but all of creation. Plants, Birds, Animals and Nature have to adhere to </a:t>
            </a:r>
            <a:r>
              <a:rPr lang="en" sz="1200" i="1">
                <a:solidFill>
                  <a:srgbClr val="5B2923"/>
                </a:solidFill>
              </a:rPr>
              <a:t>Dharma.</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68" name="Google Shape;68;p14"/>
          <p:cNvSpPr txBox="1"/>
          <p:nvPr/>
        </p:nvSpPr>
        <p:spPr>
          <a:xfrm>
            <a:off x="321450" y="3526500"/>
            <a:ext cx="8427300" cy="132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does </a:t>
            </a:r>
            <a:r>
              <a:rPr lang="en" sz="1200" i="1">
                <a:solidFill>
                  <a:srgbClr val="B45F06"/>
                </a:solidFill>
              </a:rPr>
              <a:t>Dharma</a:t>
            </a:r>
            <a:r>
              <a:rPr lang="en" sz="1200">
                <a:solidFill>
                  <a:srgbClr val="B45F06"/>
                </a:solidFill>
              </a:rPr>
              <a:t> mean to each one of you</a:t>
            </a: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Who do you think has failed to adhere to their own </a:t>
            </a:r>
            <a:r>
              <a:rPr lang="en" sz="1200" i="1">
                <a:solidFill>
                  <a:srgbClr val="B45F06"/>
                </a:solidFill>
              </a:rPr>
              <a:t>Dharma</a:t>
            </a:r>
            <a:r>
              <a:rPr lang="en" sz="1200">
                <a:solidFill>
                  <a:srgbClr val="B45F06"/>
                </a:solidFill>
              </a:rPr>
              <a:t> – Humans or Animals, Plants, Nature</a:t>
            </a:r>
            <a:endParaRPr sz="1200">
              <a:solidFill>
                <a:srgbClr val="B45F06"/>
              </a:solidFill>
            </a:endParaRPr>
          </a:p>
          <a:p>
            <a:pPr marL="914400" lvl="1" indent="-298450" algn="l" rtl="0">
              <a:spcBef>
                <a:spcPts val="0"/>
              </a:spcBef>
              <a:spcAft>
                <a:spcPts val="0"/>
              </a:spcAft>
              <a:buClr>
                <a:srgbClr val="B45F06"/>
              </a:buClr>
              <a:buSzPts val="1100"/>
              <a:buChar char="-"/>
            </a:pPr>
            <a:r>
              <a:rPr lang="en" sz="1100">
                <a:solidFill>
                  <a:srgbClr val="B45F06"/>
                </a:solidFill>
              </a:rPr>
              <a:t>Think about a world without human activity and over exploitation of natural resources</a:t>
            </a:r>
            <a:endParaRPr sz="1100">
              <a:solidFill>
                <a:srgbClr val="B45F06"/>
              </a:solidFill>
            </a:endParaRPr>
          </a:p>
          <a:p>
            <a:pPr marL="914400" lvl="1" indent="-298450" algn="l" rtl="0">
              <a:spcBef>
                <a:spcPts val="0"/>
              </a:spcBef>
              <a:spcAft>
                <a:spcPts val="0"/>
              </a:spcAft>
              <a:buClr>
                <a:srgbClr val="B45F06"/>
              </a:buClr>
              <a:buSzPts val="1100"/>
              <a:buChar char="-"/>
            </a:pPr>
            <a:r>
              <a:rPr lang="en" sz="1100">
                <a:solidFill>
                  <a:srgbClr val="B45F06"/>
                </a:solidFill>
              </a:rPr>
              <a:t>Animals &amp; plants take only what’s needed for their survival</a:t>
            </a:r>
            <a:endParaRPr sz="1100">
              <a:solidFill>
                <a:srgbClr val="B45F06"/>
              </a:solidFill>
            </a:endParaRPr>
          </a:p>
        </p:txBody>
      </p:sp>
      <p:sp>
        <p:nvSpPr>
          <p:cNvPr id="69" name="Google Shape;69;p14"/>
          <p:cNvSpPr txBox="1"/>
          <p:nvPr/>
        </p:nvSpPr>
        <p:spPr>
          <a:xfrm>
            <a:off x="6774075" y="3630600"/>
            <a:ext cx="227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hlinkClick r:id="rId3"/>
              </a:rPr>
              <a:t>https://www.youtube.com/watch?v=2IDn5IYaLuw</a:t>
            </a:r>
            <a:r>
              <a:rPr lang="en" sz="900"/>
              <a:t> </a:t>
            </a:r>
            <a:endParaRPr sz="900"/>
          </a:p>
        </p:txBody>
      </p:sp>
      <p:pic>
        <p:nvPicPr>
          <p:cNvPr id="70" name="Google Shape;70;p14"/>
          <p:cNvPicPr preferRelativeResize="0"/>
          <p:nvPr/>
        </p:nvPicPr>
        <p:blipFill>
          <a:blip r:embed="rId4">
            <a:alphaModFix/>
          </a:blip>
          <a:stretch>
            <a:fillRect/>
          </a:stretch>
        </p:blipFill>
        <p:spPr>
          <a:xfrm>
            <a:off x="6886353" y="1870850"/>
            <a:ext cx="1945947" cy="1759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txBox="1">
            <a:spLocks noGrp="1"/>
          </p:cNvSpPr>
          <p:nvPr>
            <p:ph type="sldNum" idx="12"/>
          </p:nvPr>
        </p:nvSpPr>
        <p:spPr>
          <a:xfrm>
            <a:off x="8472458" y="4524988"/>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286" name="Google Shape;286;p32"/>
          <p:cNvSpPr txBox="1"/>
          <p:nvPr/>
        </p:nvSpPr>
        <p:spPr>
          <a:xfrm>
            <a:off x="180250" y="-40610"/>
            <a:ext cx="5063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X. The House of God</a:t>
            </a:r>
            <a:endParaRPr sz="2000" b="1">
              <a:solidFill>
                <a:srgbClr val="8B0000"/>
              </a:solidFill>
            </a:endParaRPr>
          </a:p>
        </p:txBody>
      </p:sp>
      <p:sp>
        <p:nvSpPr>
          <p:cNvPr id="287" name="Google Shape;287;p32"/>
          <p:cNvSpPr txBox="1"/>
          <p:nvPr/>
        </p:nvSpPr>
        <p:spPr>
          <a:xfrm>
            <a:off x="180250" y="360890"/>
            <a:ext cx="87672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house of God, the residence of the concretized formful aspect of Divinity, the temple (</a:t>
            </a:r>
            <a:r>
              <a:rPr lang="en" sz="1200" i="1">
                <a:solidFill>
                  <a:srgbClr val="5B2923"/>
                </a:solidFill>
              </a:rPr>
              <a:t>alaya </a:t>
            </a:r>
            <a:r>
              <a:rPr lang="en" sz="1200">
                <a:solidFill>
                  <a:schemeClr val="dk1"/>
                </a:solidFill>
              </a:rPr>
              <a:t>or </a:t>
            </a:r>
            <a:r>
              <a:rPr lang="en" sz="1200" i="1">
                <a:solidFill>
                  <a:srgbClr val="5B2923"/>
                </a:solidFill>
              </a:rPr>
              <a:t>mandir</a:t>
            </a:r>
            <a:r>
              <a:rPr lang="en" sz="1200">
                <a:solidFill>
                  <a:schemeClr val="dk1"/>
                </a:solidFill>
              </a:rPr>
              <a:t>) and the rules of </a:t>
            </a:r>
            <a:r>
              <a:rPr lang="en" sz="1200" i="1">
                <a:solidFill>
                  <a:srgbClr val="5B2923"/>
                </a:solidFill>
              </a:rPr>
              <a:t>dharma </a:t>
            </a:r>
            <a:r>
              <a:rPr lang="en" sz="1200">
                <a:solidFill>
                  <a:schemeClr val="dk1"/>
                </a:solidFill>
              </a:rPr>
              <a:t>relating to it. Rules have overgrown and overwhelmed these institutions, following the whims and prejudices of various authorities. They have led people away from </a:t>
            </a:r>
            <a:r>
              <a:rPr lang="en" sz="1200" i="1">
                <a:solidFill>
                  <a:srgbClr val="5B2923"/>
                </a:solidFill>
              </a:rPr>
              <a:t>dharma </a:t>
            </a:r>
            <a:r>
              <a:rPr lang="en" sz="1200">
                <a:solidFill>
                  <a:schemeClr val="dk1"/>
                </a:solidFill>
              </a:rPr>
              <a:t>and Brahman and even away from proper action; they have confounded the devotees by their variety and unreasonableness. The rules are insisted upon blindly, so they have done much harm to the welfare of the world itself. In fact, the rules and formalities form the first steps in the retreat away from God and have fostered atheism in great measure.</a:t>
            </a:r>
            <a:endParaRPr sz="1200">
              <a:solidFill>
                <a:schemeClr val="dk1"/>
              </a:solidFill>
            </a:endParaRPr>
          </a:p>
        </p:txBody>
      </p:sp>
      <p:sp>
        <p:nvSpPr>
          <p:cNvPr id="288" name="Google Shape;288;p32"/>
          <p:cNvSpPr txBox="1"/>
          <p:nvPr/>
        </p:nvSpPr>
        <p:spPr>
          <a:xfrm>
            <a:off x="180250" y="167514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Functions of the temple</a:t>
            </a:r>
            <a:endParaRPr sz="1200" b="1">
              <a:solidFill>
                <a:srgbClr val="8B0000"/>
              </a:solidFill>
            </a:endParaRPr>
          </a:p>
        </p:txBody>
      </p:sp>
      <p:sp>
        <p:nvSpPr>
          <p:cNvPr id="289" name="Google Shape;289;p32"/>
          <p:cNvSpPr txBox="1"/>
          <p:nvPr/>
        </p:nvSpPr>
        <p:spPr>
          <a:xfrm>
            <a:off x="180250" y="1929140"/>
            <a:ext cx="8767200" cy="158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Think deeply over the functions of the temple. Temples are centres of discipline, where the aspirant is guided step by step to attain a vision of the truth. They are schools for the training of the spirit, academies for the promotion of scriptural studies, institutes of super-science, laboratories for the testing of the values of life. The purpose of the temple is to awaken the Divinity in humanity (</a:t>
            </a:r>
            <a:r>
              <a:rPr lang="en" sz="1200" i="1" dirty="0">
                <a:solidFill>
                  <a:srgbClr val="5B2923"/>
                </a:solidFill>
              </a:rPr>
              <a:t>Madhavathwa </a:t>
            </a:r>
            <a:r>
              <a:rPr lang="en" sz="1200" dirty="0">
                <a:solidFill>
                  <a:schemeClr val="dk1"/>
                </a:solidFill>
              </a:rPr>
              <a:t>in </a:t>
            </a:r>
            <a:r>
              <a:rPr lang="en" sz="1200" i="1" dirty="0">
                <a:solidFill>
                  <a:srgbClr val="5B2923"/>
                </a:solidFill>
              </a:rPr>
              <a:t>manavathwa</a:t>
            </a:r>
            <a:r>
              <a:rPr lang="en" sz="1200" dirty="0">
                <a:solidFill>
                  <a:schemeClr val="dk1"/>
                </a:solidFill>
              </a:rPr>
              <a:t>), inducing people to believe that the physical frames in which they live are themselves houses of God.</a:t>
            </a: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290" name="Google Shape;290;p32"/>
          <p:cNvSpPr txBox="1"/>
          <p:nvPr/>
        </p:nvSpPr>
        <p:spPr>
          <a:xfrm>
            <a:off x="180250" y="3084415"/>
            <a:ext cx="6145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Temple rules should not conflict with highest conceptions of devotion</a:t>
            </a:r>
            <a:endParaRPr sz="1200" b="1">
              <a:solidFill>
                <a:srgbClr val="8B0000"/>
              </a:solidFill>
            </a:endParaRPr>
          </a:p>
        </p:txBody>
      </p:sp>
      <p:sp>
        <p:nvSpPr>
          <p:cNvPr id="291" name="Google Shape;291;p32"/>
          <p:cNvSpPr txBox="1"/>
          <p:nvPr/>
        </p:nvSpPr>
        <p:spPr>
          <a:xfrm>
            <a:off x="180250" y="3344740"/>
            <a:ext cx="8136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Today, on account of newfangled views, temples have become objects of derision. This is a sad state of affairs.</a:t>
            </a:r>
            <a:endParaRPr sz="1200">
              <a:solidFill>
                <a:schemeClr val="dk1"/>
              </a:solidFill>
            </a:endParaRPr>
          </a:p>
        </p:txBody>
      </p:sp>
      <p:sp>
        <p:nvSpPr>
          <p:cNvPr id="292" name="Google Shape;292;p32"/>
          <p:cNvSpPr txBox="1"/>
          <p:nvPr/>
        </p:nvSpPr>
        <p:spPr>
          <a:xfrm>
            <a:off x="180250" y="3524440"/>
            <a:ext cx="89067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The rules must not conflict with the highest conceptions of the devotee. If the temple servants have no fixed timings and if everything is left to their whim and fancy, the temple will not be able to instil devotion in the mind of the ordinary man; certain limitations and regulations are needed even to arouse the awe and respect that are the roots of devotion. That is why certain hours are laid down for entry into temples and for opening the shrine for worship. Such restrictions are not repugnant to the main principle. For the aim of the temple is to promote </a:t>
            </a:r>
            <a:r>
              <a:rPr lang="en" sz="1200" i="1" dirty="0">
                <a:solidFill>
                  <a:srgbClr val="5B2923"/>
                </a:solidFill>
              </a:rPr>
              <a:t>dharma</a:t>
            </a:r>
            <a:endParaRPr sz="1200" i="1" dirty="0">
              <a:solidFill>
                <a:srgbClr val="5B292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298" name="Google Shape;298;p33"/>
          <p:cNvSpPr txBox="1"/>
          <p:nvPr/>
        </p:nvSpPr>
        <p:spPr>
          <a:xfrm>
            <a:off x="172050" y="1065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Devotion is the queen</a:t>
            </a:r>
            <a:endParaRPr sz="1200" b="1">
              <a:solidFill>
                <a:srgbClr val="8B0000"/>
              </a:solidFill>
            </a:endParaRPr>
          </a:p>
        </p:txBody>
      </p:sp>
      <p:sp>
        <p:nvSpPr>
          <p:cNvPr id="299" name="Google Shape;299;p33"/>
          <p:cNvSpPr txBox="1"/>
          <p:nvPr/>
        </p:nvSpPr>
        <p:spPr>
          <a:xfrm>
            <a:off x="172050" y="381000"/>
            <a:ext cx="87672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scriptures teach that all actions and activities must lead ultimately to non-attachment, for this is the best qualification for the development of knowledge of Brahman. Of the three, devotion, wisdom, and renunciation (</a:t>
            </a:r>
            <a:r>
              <a:rPr lang="en" sz="1200" i="1">
                <a:solidFill>
                  <a:srgbClr val="5B2923"/>
                </a:solidFill>
              </a:rPr>
              <a:t>bhakthi</a:t>
            </a:r>
            <a:r>
              <a:rPr lang="en" sz="1200">
                <a:solidFill>
                  <a:schemeClr val="dk1"/>
                </a:solidFill>
              </a:rPr>
              <a:t>, </a:t>
            </a:r>
            <a:r>
              <a:rPr lang="en" sz="1200" i="1">
                <a:solidFill>
                  <a:srgbClr val="5B2923"/>
                </a:solidFill>
              </a:rPr>
              <a:t>jnana</a:t>
            </a:r>
            <a:r>
              <a:rPr lang="en" sz="1200">
                <a:solidFill>
                  <a:schemeClr val="dk1"/>
                </a:solidFill>
              </a:rPr>
              <a:t>, and </a:t>
            </a:r>
            <a:r>
              <a:rPr lang="en" sz="1200" i="1">
                <a:solidFill>
                  <a:srgbClr val="5B2923"/>
                </a:solidFill>
              </a:rPr>
              <a:t>vairagya</a:t>
            </a:r>
            <a:r>
              <a:rPr lang="en" sz="1200">
                <a:solidFill>
                  <a:schemeClr val="dk1"/>
                </a:solidFill>
              </a:rPr>
              <a:t>), devotion is the queen. The rules and rites are the maids-in-waiting; the queen treats her maids with kind consideration and favour, no doubt, but if the ceremonies, which are only “servants” and “aides”, disregard the queen, they should be mercilessly dismissed. All the formalities and rituals in the temples must therefore subserve the glorification of the queen, devotion; this is the sum and substance of the </a:t>
            </a:r>
            <a:r>
              <a:rPr lang="en" sz="1200" i="1">
                <a:solidFill>
                  <a:srgbClr val="5B2923"/>
                </a:solidFill>
              </a:rPr>
              <a:t>dharma </a:t>
            </a:r>
            <a:r>
              <a:rPr lang="en" sz="1200">
                <a:solidFill>
                  <a:schemeClr val="dk1"/>
                </a:solidFill>
              </a:rPr>
              <a:t>that must direct and govern all temples. Only then can man reach the goal.</a:t>
            </a:r>
            <a:endParaRPr sz="1200">
              <a:solidFill>
                <a:schemeClr val="dk1"/>
              </a:solidFill>
            </a:endParaRPr>
          </a:p>
        </p:txBody>
      </p:sp>
      <p:sp>
        <p:nvSpPr>
          <p:cNvPr id="300" name="Google Shape;300;p33"/>
          <p:cNvSpPr txBox="1"/>
          <p:nvPr/>
        </p:nvSpPr>
        <p:spPr>
          <a:xfrm>
            <a:off x="171900" y="1676400"/>
            <a:ext cx="87672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Devotion helps the attainment of the bliss of merger with the basic Brahman most easily by canalizing toward the Lord the mental agitations, the sensory reachings-out, and the emotional urges of people. It is in this direction that all the details of the worship of the Lord in temples took shape. In the temple, all the various ceremonies, from the “awakening of God in the early dawn” to the “laying in bed” late at night, are intended to heighten and promote the devotional trends of the mind. In turn, each incident helps the sublimation of the appropriate emotion, in a peculiarly charming manner. In the sublimity of that experience, the agitation of the lower emotions declines and disappears.</a:t>
            </a:r>
            <a:endParaRPr sz="1200">
              <a:solidFill>
                <a:schemeClr val="dk1"/>
              </a:solidFill>
            </a:endParaRPr>
          </a:p>
        </p:txBody>
      </p:sp>
      <p:sp>
        <p:nvSpPr>
          <p:cNvPr id="301" name="Google Shape;301;p33"/>
          <p:cNvSpPr txBox="1"/>
          <p:nvPr/>
        </p:nvSpPr>
        <p:spPr>
          <a:xfrm>
            <a:off x="206025" y="3226950"/>
            <a:ext cx="66573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endParaRPr u="sng">
              <a:solidFill>
                <a:srgbClr val="B45F06"/>
              </a:solidFill>
            </a:endParaRPr>
          </a:p>
          <a:p>
            <a:pPr marL="0" lvl="0" indent="0" algn="l" rtl="0">
              <a:spcBef>
                <a:spcPts val="0"/>
              </a:spcBef>
              <a:spcAft>
                <a:spcPts val="0"/>
              </a:spcAft>
              <a:buNone/>
            </a:pPr>
            <a:endParaRPr u="sng">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Today, Atheism is on the rise. Why do you think this is happening ?</a:t>
            </a:r>
            <a:br>
              <a:rPr lang="en" sz="1200">
                <a:solidFill>
                  <a:srgbClr val="B45F06"/>
                </a:solidFill>
              </a:rPr>
            </a:b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can places of worship do differently to draw people especially younger age groups to them ?</a:t>
            </a:r>
            <a:endParaRPr sz="1200">
              <a:solidFill>
                <a:srgbClr val="B45F06"/>
              </a:solidFill>
            </a:endParaRPr>
          </a:p>
        </p:txBody>
      </p:sp>
      <p:sp>
        <p:nvSpPr>
          <p:cNvPr id="302" name="Google Shape;302;p33"/>
          <p:cNvSpPr txBox="1"/>
          <p:nvPr/>
        </p:nvSpPr>
        <p:spPr>
          <a:xfrm>
            <a:off x="6021150" y="3345625"/>
            <a:ext cx="29178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10 link – </a:t>
            </a:r>
            <a:r>
              <a:rPr lang="en" sz="1000" u="sng">
                <a:solidFill>
                  <a:schemeClr val="hlink"/>
                </a:solidFill>
                <a:hlinkClick r:id="rId3"/>
              </a:rPr>
              <a:t>https://www.sssbpt.info/vahinis/Dharma/Dharma10.pdf</a:t>
            </a:r>
            <a:r>
              <a:rPr lang="en" sz="1000"/>
              <a:t> </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08" name="Google Shape;308;p34"/>
          <p:cNvSpPr txBox="1"/>
          <p:nvPr/>
        </p:nvSpPr>
        <p:spPr>
          <a:xfrm>
            <a:off x="155675" y="98325"/>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XI. Three Eras</a:t>
            </a:r>
            <a:endParaRPr sz="2000" b="1">
              <a:solidFill>
                <a:srgbClr val="8B0000"/>
              </a:solidFill>
            </a:endParaRPr>
          </a:p>
        </p:txBody>
      </p:sp>
      <p:sp>
        <p:nvSpPr>
          <p:cNvPr id="309" name="Google Shape;309;p34"/>
          <p:cNvSpPr txBox="1"/>
          <p:nvPr/>
        </p:nvSpPr>
        <p:spPr>
          <a:xfrm>
            <a:off x="155675" y="609600"/>
            <a:ext cx="8775300" cy="146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The eras, classified according to the principles and practices of spiritual progress as laid down in the Hindu </a:t>
            </a:r>
            <a:r>
              <a:rPr lang="en" sz="1200" i="1">
                <a:solidFill>
                  <a:srgbClr val="5B2923"/>
                </a:solidFill>
              </a:rPr>
              <a:t>dharma</a:t>
            </a:r>
            <a:r>
              <a:rPr lang="en" sz="1200">
                <a:solidFill>
                  <a:schemeClr val="dk1"/>
                </a:solidFill>
              </a:rPr>
              <a:t>, are three: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1. The </a:t>
            </a:r>
            <a:r>
              <a:rPr lang="en" sz="1200" i="1">
                <a:solidFill>
                  <a:srgbClr val="5B2923"/>
                </a:solidFill>
              </a:rPr>
              <a:t>Vedic </a:t>
            </a:r>
            <a:r>
              <a:rPr lang="en" sz="1200">
                <a:solidFill>
                  <a:schemeClr val="dk1"/>
                </a:solidFill>
              </a:rPr>
              <a:t>era, during which great importance was laid on rituals (</a:t>
            </a:r>
            <a:r>
              <a:rPr lang="en" sz="1200" i="1">
                <a:solidFill>
                  <a:srgbClr val="5B2923"/>
                </a:solidFill>
              </a:rPr>
              <a:t>karma</a:t>
            </a:r>
            <a:r>
              <a:rPr lang="en" sz="1200">
                <a:solidFill>
                  <a:schemeClr val="dk1"/>
                </a:solidFill>
              </a:rPr>
              <a: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2. The </a:t>
            </a:r>
            <a:r>
              <a:rPr lang="en" sz="1200" i="1">
                <a:solidFill>
                  <a:srgbClr val="5B2923"/>
                </a:solidFill>
              </a:rPr>
              <a:t>Upanishadic </a:t>
            </a:r>
            <a:r>
              <a:rPr lang="en" sz="1200">
                <a:solidFill>
                  <a:schemeClr val="dk1"/>
                </a:solidFill>
              </a:rPr>
              <a:t>era, when spiritual wisdom (</a:t>
            </a:r>
            <a:r>
              <a:rPr lang="en" sz="1200" i="1">
                <a:solidFill>
                  <a:srgbClr val="5B2923"/>
                </a:solidFill>
              </a:rPr>
              <a:t>jnana</a:t>
            </a:r>
            <a:r>
              <a:rPr lang="en" sz="1200">
                <a:solidFill>
                  <a:schemeClr val="dk1"/>
                </a:solidFill>
              </a:rPr>
              <a:t>) was emphasized more than all else. </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3. The </a:t>
            </a:r>
            <a:r>
              <a:rPr lang="en" sz="1200" i="1">
                <a:solidFill>
                  <a:srgbClr val="5B2923"/>
                </a:solidFill>
              </a:rPr>
              <a:t>Puranic </a:t>
            </a:r>
            <a:r>
              <a:rPr lang="en" sz="1200">
                <a:solidFill>
                  <a:schemeClr val="dk1"/>
                </a:solidFill>
              </a:rPr>
              <a:t>era, when devotion (</a:t>
            </a:r>
            <a:r>
              <a:rPr lang="en" sz="1200" i="1">
                <a:solidFill>
                  <a:srgbClr val="5B2923"/>
                </a:solidFill>
              </a:rPr>
              <a:t>bhakthi</a:t>
            </a:r>
            <a:r>
              <a:rPr lang="en" sz="1200">
                <a:solidFill>
                  <a:schemeClr val="dk1"/>
                </a:solidFill>
              </a:rPr>
              <a:t>) was declared and described as all important.</a:t>
            </a:r>
            <a:endParaRPr sz="1200">
              <a:solidFill>
                <a:schemeClr val="dk1"/>
              </a:solidFill>
            </a:endParaRPr>
          </a:p>
        </p:txBody>
      </p:sp>
      <p:sp>
        <p:nvSpPr>
          <p:cNvPr id="310" name="Google Shape;310;p34"/>
          <p:cNvSpPr txBox="1"/>
          <p:nvPr/>
        </p:nvSpPr>
        <p:spPr>
          <a:xfrm>
            <a:off x="155675" y="205005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Vedic age</a:t>
            </a:r>
            <a:endParaRPr sz="1200" b="1">
              <a:solidFill>
                <a:srgbClr val="8B0000"/>
              </a:solidFill>
            </a:endParaRPr>
          </a:p>
        </p:txBody>
      </p:sp>
      <p:sp>
        <p:nvSpPr>
          <p:cNvPr id="311" name="Google Shape;311;p34"/>
          <p:cNvSpPr txBox="1"/>
          <p:nvPr/>
        </p:nvSpPr>
        <p:spPr>
          <a:xfrm>
            <a:off x="155675" y="2270425"/>
            <a:ext cx="8931000" cy="179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i="1">
                <a:solidFill>
                  <a:srgbClr val="5B2923"/>
                </a:solidFill>
              </a:rPr>
              <a:t>Vedic </a:t>
            </a:r>
            <a:r>
              <a:rPr lang="en" sz="1200">
                <a:solidFill>
                  <a:schemeClr val="dk1"/>
                </a:solidFill>
              </a:rPr>
              <a:t>literature consists of hymns (</a:t>
            </a:r>
            <a:r>
              <a:rPr lang="en" sz="1200" i="1">
                <a:solidFill>
                  <a:srgbClr val="5B2923"/>
                </a:solidFill>
              </a:rPr>
              <a:t>samhithas</a:t>
            </a:r>
            <a:r>
              <a:rPr lang="en" sz="1200">
                <a:solidFill>
                  <a:schemeClr val="dk1"/>
                </a:solidFill>
              </a:rPr>
              <a:t>), </a:t>
            </a:r>
            <a:r>
              <a:rPr lang="en" sz="1200" i="1">
                <a:solidFill>
                  <a:schemeClr val="dk1"/>
                </a:solidFill>
              </a:rPr>
              <a:t>Brahmanas</a:t>
            </a:r>
            <a:r>
              <a:rPr lang="en" sz="1200">
                <a:solidFill>
                  <a:schemeClr val="dk1"/>
                </a:solidFill>
              </a:rPr>
              <a:t>, forest texts (</a:t>
            </a:r>
            <a:r>
              <a:rPr lang="en" sz="1200" i="1">
                <a:solidFill>
                  <a:srgbClr val="5B2923"/>
                </a:solidFill>
              </a:rPr>
              <a:t>Aranyakas</a:t>
            </a:r>
            <a:r>
              <a:rPr lang="en" sz="1200">
                <a:solidFill>
                  <a:schemeClr val="dk1"/>
                </a:solidFill>
              </a:rPr>
              <a:t>), and </a:t>
            </a:r>
            <a:r>
              <a:rPr lang="en" sz="1200" i="1">
                <a:solidFill>
                  <a:schemeClr val="dk1"/>
                </a:solidFill>
              </a:rPr>
              <a:t>Upanishads</a:t>
            </a:r>
            <a:r>
              <a:rPr lang="en" sz="1200">
                <a:solidFill>
                  <a:schemeClr val="dk1"/>
                </a:solidFill>
              </a:rPr>
              <a:t>. Of these, the first three deal with actions (</a:t>
            </a:r>
            <a:r>
              <a:rPr lang="en" sz="1200" i="1">
                <a:solidFill>
                  <a:srgbClr val="5B2923"/>
                </a:solidFill>
              </a:rPr>
              <a:t>karma</a:t>
            </a:r>
            <a:r>
              <a:rPr lang="en" sz="1200">
                <a:solidFill>
                  <a:schemeClr val="dk1"/>
                </a:solidFill>
              </a:rPr>
              <a:t>) and are known as </a:t>
            </a:r>
            <a:r>
              <a:rPr lang="en" sz="1200" i="1">
                <a:solidFill>
                  <a:srgbClr val="5B2923"/>
                </a:solidFill>
              </a:rPr>
              <a:t>Karma-kanda</a:t>
            </a:r>
            <a:r>
              <a:rPr lang="en" sz="1200">
                <a:solidFill>
                  <a:schemeClr val="dk1"/>
                </a:solidFill>
              </a:rPr>
              <a:t>, and the last, the </a:t>
            </a:r>
            <a:r>
              <a:rPr lang="en" sz="1200" i="1">
                <a:solidFill>
                  <a:schemeClr val="dk1"/>
                </a:solidFill>
              </a:rPr>
              <a:t>Upanishads</a:t>
            </a:r>
            <a:r>
              <a:rPr lang="en" sz="1200">
                <a:solidFill>
                  <a:schemeClr val="dk1"/>
                </a:solidFill>
              </a:rPr>
              <a:t>, are concerned with spiritual wisdom (</a:t>
            </a:r>
            <a:r>
              <a:rPr lang="en" sz="1200" i="1">
                <a:solidFill>
                  <a:srgbClr val="5B2923"/>
                </a:solidFill>
              </a:rPr>
              <a:t>jnana</a:t>
            </a:r>
            <a:r>
              <a:rPr lang="en" sz="1200">
                <a:solidFill>
                  <a:schemeClr val="dk1"/>
                </a:solidFill>
              </a:rPr>
              <a:t>) and are therefore called wisdom texts (</a:t>
            </a:r>
            <a:r>
              <a:rPr lang="en" sz="1200" i="1">
                <a:solidFill>
                  <a:srgbClr val="5B2923"/>
                </a:solidFill>
              </a:rPr>
              <a:t>Jnana-kanda</a:t>
            </a:r>
            <a:r>
              <a:rPr lang="en" sz="1200">
                <a:solidFill>
                  <a:schemeClr val="dk1"/>
                </a:solidFill>
              </a:rPr>
              <a:t>). The Aryans in ancient times earned peace and contentment and the fulfilment of their desires by sacrifices and rituals, which were addressed to these Gods through the </a:t>
            </a:r>
            <a:r>
              <a:rPr lang="en" sz="1200" i="1">
                <a:solidFill>
                  <a:srgbClr val="5B2923"/>
                </a:solidFill>
              </a:rPr>
              <a:t>mantras</a:t>
            </a:r>
            <a:r>
              <a:rPr lang="en" sz="1200">
                <a:solidFill>
                  <a:schemeClr val="dk1"/>
                </a:solidFill>
              </a:rPr>
              <a:t>. They realized that the Absolute Principle, the </a:t>
            </a:r>
            <a:r>
              <a:rPr lang="en" sz="1200" i="1">
                <a:solidFill>
                  <a:srgbClr val="5B2923"/>
                </a:solidFill>
              </a:rPr>
              <a:t>Paramatma</a:t>
            </a:r>
            <a:r>
              <a:rPr lang="en" sz="1200">
                <a:solidFill>
                  <a:schemeClr val="dk1"/>
                </a:solidFill>
              </a:rPr>
              <a:t>, is one and only one, and they also knew that it manifests nevertheless as varied and manifold, under different names and forms.</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312" name="Google Shape;312;p34"/>
          <p:cNvSpPr txBox="1"/>
          <p:nvPr/>
        </p:nvSpPr>
        <p:spPr>
          <a:xfrm>
            <a:off x="155675" y="3556825"/>
            <a:ext cx="89310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simple spontaneous disciplines of the </a:t>
            </a:r>
            <a:r>
              <a:rPr lang="en" sz="1200" i="1">
                <a:solidFill>
                  <a:srgbClr val="5B2923"/>
                </a:solidFill>
              </a:rPr>
              <a:t>Vedic </a:t>
            </a:r>
            <a:r>
              <a:rPr lang="en" sz="1200">
                <a:solidFill>
                  <a:schemeClr val="dk1"/>
                </a:solidFill>
              </a:rPr>
              <a:t>Age gradually became complex and confused by the overgrowth of rituals and formal rules; with the passing of time, it was declared that </a:t>
            </a:r>
            <a:r>
              <a:rPr lang="en" sz="1200" i="1">
                <a:solidFill>
                  <a:srgbClr val="5B2923"/>
                </a:solidFill>
              </a:rPr>
              <a:t>dharma </a:t>
            </a:r>
            <a:r>
              <a:rPr lang="en" sz="1200">
                <a:solidFill>
                  <a:schemeClr val="dk1"/>
                </a:solidFill>
              </a:rPr>
              <a:t>consisted of ritual (</a:t>
            </a:r>
            <a:r>
              <a:rPr lang="en" sz="1200" i="1">
                <a:solidFill>
                  <a:srgbClr val="5B2923"/>
                </a:solidFill>
              </a:rPr>
              <a:t>yajna</a:t>
            </a:r>
            <a:r>
              <a:rPr lang="en" sz="1200">
                <a:solidFill>
                  <a:schemeClr val="dk1"/>
                </a:solidFill>
              </a:rPr>
              <a:t>) and oblation (</a:t>
            </a:r>
            <a:r>
              <a:rPr lang="en" sz="1200" i="1">
                <a:solidFill>
                  <a:srgbClr val="5B2923"/>
                </a:solidFill>
              </a:rPr>
              <a:t>homa</a:t>
            </a:r>
            <a:r>
              <a:rPr lang="en" sz="1200">
                <a:solidFill>
                  <a:schemeClr val="dk1"/>
                </a:solidFill>
              </a:rPr>
              <a:t>) and that heaven could be gained only by the performance of such rites! Though the ritual was really a method of worship of the gods, value was shifted from the gods to the ritual itself. “The gods were only the means; those who desired heaven must do rituals.” Such was the turn the declaration took.</a:t>
            </a:r>
            <a:endParaRPr sz="1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318" name="Google Shape;318;p35"/>
          <p:cNvSpPr txBox="1"/>
          <p:nvPr/>
        </p:nvSpPr>
        <p:spPr>
          <a:xfrm>
            <a:off x="90150" y="9832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Upanishadic Age</a:t>
            </a:r>
            <a:endParaRPr sz="1200" b="1">
              <a:solidFill>
                <a:srgbClr val="8B0000"/>
              </a:solidFill>
            </a:endParaRPr>
          </a:p>
        </p:txBody>
      </p:sp>
      <p:sp>
        <p:nvSpPr>
          <p:cNvPr id="319" name="Google Shape;319;p35"/>
          <p:cNvSpPr txBox="1"/>
          <p:nvPr/>
        </p:nvSpPr>
        <p:spPr>
          <a:xfrm>
            <a:off x="90150" y="381000"/>
            <a:ext cx="88410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Meanwhile, the </a:t>
            </a:r>
            <a:r>
              <a:rPr lang="en" sz="1200" i="1">
                <a:solidFill>
                  <a:schemeClr val="dk1"/>
                </a:solidFill>
              </a:rPr>
              <a:t>Upanishad </a:t>
            </a:r>
            <a:r>
              <a:rPr lang="en" sz="1200">
                <a:solidFill>
                  <a:schemeClr val="dk1"/>
                </a:solidFill>
              </a:rPr>
              <a:t>Age dawned. The </a:t>
            </a:r>
            <a:r>
              <a:rPr lang="en" sz="1200" i="1">
                <a:solidFill>
                  <a:schemeClr val="dk1"/>
                </a:solidFill>
              </a:rPr>
              <a:t>Upanishads </a:t>
            </a:r>
            <a:r>
              <a:rPr lang="en" sz="1200">
                <a:solidFill>
                  <a:schemeClr val="dk1"/>
                </a:solidFill>
              </a:rPr>
              <a:t>rejected material objectives as devoid of permanent value; they condemned them as inferior. In fact, the ritual portion (</a:t>
            </a:r>
            <a:r>
              <a:rPr lang="en" sz="1200" i="1">
                <a:solidFill>
                  <a:srgbClr val="5B2923"/>
                </a:solidFill>
              </a:rPr>
              <a:t>Karma-kanda</a:t>
            </a:r>
            <a:r>
              <a:rPr lang="en" sz="1200">
                <a:solidFill>
                  <a:schemeClr val="dk1"/>
                </a:solidFill>
              </a:rPr>
              <a:t>) of the </a:t>
            </a:r>
            <a:r>
              <a:rPr lang="en" sz="1200" i="1">
                <a:solidFill>
                  <a:schemeClr val="dk1"/>
                </a:solidFill>
              </a:rPr>
              <a:t>Vedas </a:t>
            </a:r>
            <a:r>
              <a:rPr lang="en" sz="1200">
                <a:solidFill>
                  <a:schemeClr val="dk1"/>
                </a:solidFill>
              </a:rPr>
              <a:t>was transformed and revalued in the </a:t>
            </a:r>
            <a:r>
              <a:rPr lang="en" sz="1200" i="1">
                <a:solidFill>
                  <a:schemeClr val="dk1"/>
                </a:solidFill>
              </a:rPr>
              <a:t>Upanishads </a:t>
            </a:r>
            <a:r>
              <a:rPr lang="en" sz="1200">
                <a:solidFill>
                  <a:schemeClr val="dk1"/>
                </a:solidFill>
              </a:rPr>
              <a:t>as vehicles for the liberation of people from the bondage of birth and death and as vessels for crossing the ocean of worldly existence (</a:t>
            </a:r>
            <a:r>
              <a:rPr lang="en" sz="1200" i="1">
                <a:solidFill>
                  <a:srgbClr val="5B2923"/>
                </a:solidFill>
              </a:rPr>
              <a:t>samsara</a:t>
            </a:r>
            <a:r>
              <a:rPr lang="en" sz="1200">
                <a:solidFill>
                  <a:schemeClr val="dk1"/>
                </a:solidFill>
              </a:rPr>
              <a:t>). The vision of the </a:t>
            </a:r>
            <a:r>
              <a:rPr lang="en" sz="1200" i="1">
                <a:solidFill>
                  <a:srgbClr val="5B2923"/>
                </a:solidFill>
              </a:rPr>
              <a:t>Upanishadic </a:t>
            </a:r>
            <a:r>
              <a:rPr lang="en" sz="1200">
                <a:solidFill>
                  <a:schemeClr val="dk1"/>
                </a:solidFill>
              </a:rPr>
              <a:t>aspirant (</a:t>
            </a:r>
            <a:r>
              <a:rPr lang="en" sz="1200" i="1">
                <a:solidFill>
                  <a:srgbClr val="5B2923"/>
                </a:solidFill>
              </a:rPr>
              <a:t>sadhaka</a:t>
            </a:r>
            <a:r>
              <a:rPr lang="en" sz="1200">
                <a:solidFill>
                  <a:schemeClr val="dk1"/>
                </a:solidFill>
              </a:rPr>
              <a:t>) breaks through this “external sensory objective world” and centres itself on the “inner world”.</a:t>
            </a:r>
            <a:endParaRPr sz="1200">
              <a:solidFill>
                <a:schemeClr val="dk1"/>
              </a:solidFill>
            </a:endParaRPr>
          </a:p>
        </p:txBody>
      </p:sp>
      <p:sp>
        <p:nvSpPr>
          <p:cNvPr id="320" name="Google Shape;320;p35"/>
          <p:cNvSpPr txBox="1"/>
          <p:nvPr/>
        </p:nvSpPr>
        <p:spPr>
          <a:xfrm>
            <a:off x="90150" y="15871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Puranic age</a:t>
            </a:r>
            <a:endParaRPr sz="1200" b="1">
              <a:solidFill>
                <a:srgbClr val="8B0000"/>
              </a:solidFill>
            </a:endParaRPr>
          </a:p>
        </p:txBody>
      </p:sp>
      <p:sp>
        <p:nvSpPr>
          <p:cNvPr id="321" name="Google Shape;321;p35"/>
          <p:cNvSpPr txBox="1"/>
          <p:nvPr/>
        </p:nvSpPr>
        <p:spPr>
          <a:xfrm>
            <a:off x="90150" y="1868125"/>
            <a:ext cx="8841000" cy="258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The seeds of devotion found scattered in the </a:t>
            </a:r>
            <a:r>
              <a:rPr lang="en" sz="1200" i="1" dirty="0">
                <a:solidFill>
                  <a:srgbClr val="5B2923"/>
                </a:solidFill>
              </a:rPr>
              <a:t>Vedic </a:t>
            </a:r>
            <a:r>
              <a:rPr lang="en" sz="1200" dirty="0">
                <a:solidFill>
                  <a:schemeClr val="dk1"/>
                </a:solidFill>
              </a:rPr>
              <a:t>texts sprout in the </a:t>
            </a:r>
            <a:r>
              <a:rPr lang="en" sz="1200" i="1" dirty="0">
                <a:solidFill>
                  <a:schemeClr val="dk1"/>
                </a:solidFill>
              </a:rPr>
              <a:t>Upanishads </a:t>
            </a:r>
            <a:r>
              <a:rPr lang="en" sz="1200" dirty="0">
                <a:solidFill>
                  <a:schemeClr val="dk1"/>
                </a:solidFill>
              </a:rPr>
              <a:t>and begin to grow with many a blossomful branch in the </a:t>
            </a:r>
            <a:r>
              <a:rPr lang="en" sz="1200" i="1" dirty="0">
                <a:solidFill>
                  <a:srgbClr val="5B2923"/>
                </a:solidFill>
              </a:rPr>
              <a:t>Puranas</a:t>
            </a:r>
            <a:r>
              <a:rPr lang="en" sz="1200" dirty="0">
                <a:solidFill>
                  <a:schemeClr val="dk1"/>
                </a:solidFill>
              </a:rPr>
              <a:t>. Many are yet confused when it comes to deciding what exactly devotion (</a:t>
            </a:r>
            <a:r>
              <a:rPr lang="en" sz="1200" i="1" dirty="0">
                <a:solidFill>
                  <a:srgbClr val="5B2923"/>
                </a:solidFill>
              </a:rPr>
              <a:t>bhakthi</a:t>
            </a:r>
            <a:r>
              <a:rPr lang="en" sz="1200" dirty="0">
                <a:solidFill>
                  <a:schemeClr val="dk1"/>
                </a:solidFill>
              </a:rPr>
              <a:t>) is, what the nature of the attitude called devotion is! It is impossible for anyone to demarcate what exactly devotion is and what it is not. Devotion has infinite facets. Only pure, tender, tolerant, calm and loving souls, the very cream of spiritual aspirants (</a:t>
            </a:r>
            <a:r>
              <a:rPr lang="en" sz="1200" i="1" dirty="0">
                <a:solidFill>
                  <a:srgbClr val="5B2923"/>
                </a:solidFill>
              </a:rPr>
              <a:t>sadhus</a:t>
            </a:r>
            <a:r>
              <a:rPr lang="en" sz="1200" dirty="0">
                <a:solidFill>
                  <a:schemeClr val="dk1"/>
                </a:solidFill>
              </a:rPr>
              <a:t>), the swans (</a:t>
            </a:r>
            <a:r>
              <a:rPr lang="en" sz="1200" i="1" dirty="0">
                <a:solidFill>
                  <a:srgbClr val="5B2923"/>
                </a:solidFill>
              </a:rPr>
              <a:t>hamsas</a:t>
            </a:r>
            <a:r>
              <a:rPr lang="en" sz="1200" dirty="0">
                <a:solidFill>
                  <a:schemeClr val="dk1"/>
                </a:solidFill>
              </a:rPr>
              <a:t>) sporting ever in the company of kindred devotees, can understand its purity and depth.</a:t>
            </a:r>
            <a:br>
              <a:rPr lang="en" sz="1200" dirty="0">
                <a:solidFill>
                  <a:schemeClr val="dk1"/>
                </a:solidFill>
              </a:rPr>
            </a:br>
            <a:r>
              <a:rPr lang="en" sz="1200" dirty="0">
                <a:solidFill>
                  <a:schemeClr val="dk1"/>
                </a:solidFill>
              </a:rPr>
              <a:t>The unmanifested quality-less Brahman cognized at the climax of the path of spiritual wisdom (</a:t>
            </a:r>
            <a:r>
              <a:rPr lang="en" sz="1200" i="1" dirty="0">
                <a:solidFill>
                  <a:srgbClr val="5B2923"/>
                </a:solidFill>
              </a:rPr>
              <a:t>jnana-marga</a:t>
            </a:r>
            <a:r>
              <a:rPr lang="en" sz="1200" dirty="0">
                <a:solidFill>
                  <a:schemeClr val="dk1"/>
                </a:solidFill>
              </a:rPr>
              <a:t>) cannot be grasped by the sense-centred individual without great travail and trouble. This is why the </a:t>
            </a:r>
            <a:r>
              <a:rPr lang="en" sz="1200" i="1" dirty="0">
                <a:solidFill>
                  <a:srgbClr val="5B2923"/>
                </a:solidFill>
              </a:rPr>
              <a:t>Puranas </a:t>
            </a:r>
            <a:r>
              <a:rPr lang="en" sz="1200" dirty="0">
                <a:solidFill>
                  <a:schemeClr val="dk1"/>
                </a:solidFill>
              </a:rPr>
              <a:t>dwell so much more on the with-qualities (</a:t>
            </a:r>
            <a:r>
              <a:rPr lang="en" sz="1200" i="1" dirty="0">
                <a:solidFill>
                  <a:srgbClr val="5B2923"/>
                </a:solidFill>
              </a:rPr>
              <a:t>sa-guna</a:t>
            </a:r>
            <a:r>
              <a:rPr lang="en" sz="1200" dirty="0">
                <a:solidFill>
                  <a:schemeClr val="dk1"/>
                </a:solidFill>
              </a:rPr>
              <a:t>) aspect than on the quality-less (</a:t>
            </a:r>
            <a:r>
              <a:rPr lang="en" sz="1200" i="1" dirty="0">
                <a:solidFill>
                  <a:srgbClr val="5B2923"/>
                </a:solidFill>
              </a:rPr>
              <a:t>nir-guna</a:t>
            </a:r>
            <a:r>
              <a:rPr lang="en" sz="1200" dirty="0">
                <a:solidFill>
                  <a:schemeClr val="dk1"/>
                </a:solidFill>
              </a:rPr>
              <a:t>) aspect of Godhead.</a:t>
            </a:r>
            <a:endParaRPr sz="1200" dirty="0">
              <a:solidFill>
                <a:schemeClr val="dk1"/>
              </a:solidFill>
            </a:endParaRPr>
          </a:p>
          <a:p>
            <a:pPr marL="0" lvl="0" indent="0" algn="l" rtl="0">
              <a:lnSpc>
                <a:spcPct val="115000"/>
              </a:lnSpc>
              <a:spcBef>
                <a:spcPts val="1200"/>
              </a:spcBef>
              <a:spcAft>
                <a:spcPts val="0"/>
              </a:spcAft>
              <a:buNone/>
            </a:pP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322" name="Google Shape;322;p35"/>
          <p:cNvSpPr txBox="1"/>
          <p:nvPr/>
        </p:nvSpPr>
        <p:spPr>
          <a:xfrm>
            <a:off x="189650" y="3800322"/>
            <a:ext cx="8528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dirty="0">
                <a:solidFill>
                  <a:srgbClr val="B45F06"/>
                </a:solidFill>
              </a:rPr>
              <a:t>Discussion points:</a:t>
            </a:r>
            <a:r>
              <a:rPr lang="en" u="sng" dirty="0">
                <a:solidFill>
                  <a:srgbClr val="B45F06"/>
                </a:solidFill>
              </a:rPr>
              <a:t> </a:t>
            </a:r>
            <a:endParaRPr u="sng" dirty="0">
              <a:solidFill>
                <a:srgbClr val="B45F06"/>
              </a:solidFill>
            </a:endParaRPr>
          </a:p>
          <a:p>
            <a:pPr marL="0" lvl="0" indent="0" algn="l" rtl="0">
              <a:spcBef>
                <a:spcPts val="0"/>
              </a:spcBef>
              <a:spcAft>
                <a:spcPts val="0"/>
              </a:spcAft>
              <a:buNone/>
            </a:pPr>
            <a:endParaRPr u="sng" dirty="0">
              <a:solidFill>
                <a:srgbClr val="B45F06"/>
              </a:solidFill>
            </a:endParaRPr>
          </a:p>
          <a:p>
            <a:pPr marL="457200" lvl="0" indent="-304800" algn="l" rtl="0">
              <a:spcBef>
                <a:spcPts val="0"/>
              </a:spcBef>
              <a:spcAft>
                <a:spcPts val="0"/>
              </a:spcAft>
              <a:buClr>
                <a:srgbClr val="B45F06"/>
              </a:buClr>
              <a:buSzPts val="1200"/>
              <a:buChar char="-"/>
            </a:pPr>
            <a:r>
              <a:rPr lang="en" sz="1200" dirty="0">
                <a:solidFill>
                  <a:srgbClr val="B45F06"/>
                </a:solidFill>
              </a:rPr>
              <a:t>What do you think are common between the 3 ages ?</a:t>
            </a:r>
            <a:endParaRPr sz="1200" dirty="0">
              <a:solidFill>
                <a:srgbClr val="B45F06"/>
              </a:solidFill>
            </a:endParaRPr>
          </a:p>
        </p:txBody>
      </p:sp>
      <p:sp>
        <p:nvSpPr>
          <p:cNvPr id="323" name="Google Shape;323;p35"/>
          <p:cNvSpPr txBox="1"/>
          <p:nvPr/>
        </p:nvSpPr>
        <p:spPr>
          <a:xfrm>
            <a:off x="5573425" y="3841525"/>
            <a:ext cx="30000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11 link – </a:t>
            </a:r>
            <a:r>
              <a:rPr lang="en" sz="1000" u="sng">
                <a:solidFill>
                  <a:schemeClr val="hlink"/>
                </a:solidFill>
                <a:hlinkClick r:id="rId3"/>
              </a:rPr>
              <a:t>https://www.sssbpt.info/vahinis/Dharma/Dharma11.pdf</a:t>
            </a:r>
            <a:r>
              <a:rPr lang="en" sz="1000"/>
              <a:t> </a:t>
            </a:r>
            <a:endParaRPr sz="1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329" name="Google Shape;329;p36"/>
          <p:cNvSpPr txBox="1"/>
          <p:nvPr/>
        </p:nvSpPr>
        <p:spPr>
          <a:xfrm>
            <a:off x="147475" y="9830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XII. Temples</a:t>
            </a:r>
            <a:endParaRPr sz="2000" b="1">
              <a:solidFill>
                <a:srgbClr val="8B0000"/>
              </a:solidFill>
            </a:endParaRPr>
          </a:p>
        </p:txBody>
      </p:sp>
      <p:pic>
        <p:nvPicPr>
          <p:cNvPr id="330" name="Google Shape;330;p36"/>
          <p:cNvPicPr preferRelativeResize="0"/>
          <p:nvPr/>
        </p:nvPicPr>
        <p:blipFill>
          <a:blip r:embed="rId3">
            <a:alphaModFix/>
          </a:blip>
          <a:stretch>
            <a:fillRect/>
          </a:stretch>
        </p:blipFill>
        <p:spPr>
          <a:xfrm>
            <a:off x="3351950" y="3025126"/>
            <a:ext cx="2734792" cy="1481326"/>
          </a:xfrm>
          <a:prstGeom prst="rect">
            <a:avLst/>
          </a:prstGeom>
          <a:noFill/>
          <a:ln>
            <a:noFill/>
          </a:ln>
        </p:spPr>
      </p:pic>
      <p:pic>
        <p:nvPicPr>
          <p:cNvPr id="331" name="Google Shape;331;p36"/>
          <p:cNvPicPr preferRelativeResize="0"/>
          <p:nvPr/>
        </p:nvPicPr>
        <p:blipFill>
          <a:blip r:embed="rId4">
            <a:alphaModFix/>
          </a:blip>
          <a:stretch>
            <a:fillRect/>
          </a:stretch>
        </p:blipFill>
        <p:spPr>
          <a:xfrm>
            <a:off x="6268075" y="3025125"/>
            <a:ext cx="2523600" cy="1481325"/>
          </a:xfrm>
          <a:prstGeom prst="rect">
            <a:avLst/>
          </a:prstGeom>
          <a:noFill/>
          <a:ln>
            <a:noFill/>
          </a:ln>
        </p:spPr>
      </p:pic>
      <p:pic>
        <p:nvPicPr>
          <p:cNvPr id="332" name="Google Shape;332;p36"/>
          <p:cNvPicPr preferRelativeResize="0"/>
          <p:nvPr/>
        </p:nvPicPr>
        <p:blipFill>
          <a:blip r:embed="rId5">
            <a:alphaModFix/>
          </a:blip>
          <a:stretch>
            <a:fillRect/>
          </a:stretch>
        </p:blipFill>
        <p:spPr>
          <a:xfrm>
            <a:off x="378900" y="3025125"/>
            <a:ext cx="2677300" cy="1481325"/>
          </a:xfrm>
          <a:prstGeom prst="rect">
            <a:avLst/>
          </a:prstGeom>
          <a:noFill/>
          <a:ln>
            <a:noFill/>
          </a:ln>
        </p:spPr>
      </p:pic>
      <p:sp>
        <p:nvSpPr>
          <p:cNvPr id="333" name="Google Shape;333;p36"/>
          <p:cNvSpPr txBox="1"/>
          <p:nvPr/>
        </p:nvSpPr>
        <p:spPr>
          <a:xfrm>
            <a:off x="147475" y="557150"/>
            <a:ext cx="8799900" cy="137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The ancients considered temples not only as temples of God (</a:t>
            </a:r>
            <a:r>
              <a:rPr lang="en" sz="1200" i="1">
                <a:solidFill>
                  <a:srgbClr val="5B2923"/>
                </a:solidFill>
              </a:rPr>
              <a:t>deva-mandirs</a:t>
            </a:r>
            <a:r>
              <a:rPr lang="en" sz="1200">
                <a:solidFill>
                  <a:schemeClr val="dk1"/>
                </a:solidFill>
              </a:rPr>
              <a:t>) but also as temples of spiritual wisdom (</a:t>
            </a:r>
            <a:r>
              <a:rPr lang="en" sz="1200" i="1">
                <a:solidFill>
                  <a:srgbClr val="5B2923"/>
                </a:solidFill>
              </a:rPr>
              <a:t>vijnana-mandirs</a:t>
            </a:r>
            <a:r>
              <a:rPr lang="en" sz="1200">
                <a:solidFill>
                  <a:schemeClr val="dk1"/>
                </a:solidFill>
              </a:rPr>
              <a:t>). They knew that God can be attained by service done consciously and with full knowledge of meaning. They felt that temples are academies of higher learning, where man develops the real culture of the mind. They knew that the house of God in the hearts of people would be as clean and holy as the house of God was in the hamlet where they lived.</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334" name="Google Shape;334;p36"/>
          <p:cNvSpPr txBox="1"/>
          <p:nvPr/>
        </p:nvSpPr>
        <p:spPr>
          <a:xfrm>
            <a:off x="147475" y="1483025"/>
            <a:ext cx="6055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Temples are invitations to and reminders of God</a:t>
            </a:r>
            <a:endParaRPr sz="1200" b="1">
              <a:solidFill>
                <a:srgbClr val="8B0000"/>
              </a:solidFill>
            </a:endParaRPr>
          </a:p>
        </p:txBody>
      </p:sp>
      <p:sp>
        <p:nvSpPr>
          <p:cNvPr id="335" name="Google Shape;335;p36"/>
          <p:cNvSpPr txBox="1"/>
          <p:nvPr/>
        </p:nvSpPr>
        <p:spPr>
          <a:xfrm>
            <a:off x="147475" y="1696050"/>
            <a:ext cx="8799900" cy="158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Temples are invitations to that home, signboards directing people there. It is because of such reminders that the culture of India (</a:t>
            </a:r>
            <a:r>
              <a:rPr lang="en" sz="1200" i="1">
                <a:solidFill>
                  <a:srgbClr val="5B2923"/>
                </a:solidFill>
              </a:rPr>
              <a:t>Bharatha-varsha</a:t>
            </a:r>
            <a:r>
              <a:rPr lang="en" sz="1200">
                <a:solidFill>
                  <a:schemeClr val="dk1"/>
                </a:solidFill>
              </a:rPr>
              <a:t>) has God as its central theme. “</a:t>
            </a:r>
            <a:r>
              <a:rPr lang="en" sz="1200" i="1">
                <a:solidFill>
                  <a:srgbClr val="5B2923"/>
                </a:solidFill>
              </a:rPr>
              <a:t>Bha-ra-tha</a:t>
            </a:r>
            <a:r>
              <a:rPr lang="en" sz="1200">
                <a:solidFill>
                  <a:schemeClr val="dk1"/>
                </a:solidFill>
              </a:rPr>
              <a:t>” means the land that has attachment (</a:t>
            </a:r>
            <a:r>
              <a:rPr lang="en" sz="1200" i="1">
                <a:solidFill>
                  <a:srgbClr val="5B2923"/>
                </a:solidFill>
              </a:rPr>
              <a:t>rathi</a:t>
            </a:r>
            <a:r>
              <a:rPr lang="en" sz="1200">
                <a:solidFill>
                  <a:schemeClr val="dk1"/>
                </a:solidFill>
              </a:rPr>
              <a:t>) to Bhagavan or God. If westerners renounced everyhing, in their single-minded devotion to the discovery of the laws that govern the objective world, here in India (</a:t>
            </a:r>
            <a:r>
              <a:rPr lang="en" sz="1200" i="1">
                <a:solidFill>
                  <a:srgbClr val="5B2923"/>
                </a:solidFill>
              </a:rPr>
              <a:t>Bharatha-varsha</a:t>
            </a:r>
            <a:r>
              <a:rPr lang="en" sz="1200">
                <a:solidFill>
                  <a:schemeClr val="dk1"/>
                </a:solidFill>
              </a:rPr>
              <a:t>), people renounced everything for the discovery and experience of the Absolute, which is the Prime Cause of the universe and which, if known, confers unshakeable peace.</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341" name="Google Shape;341;p37"/>
          <p:cNvSpPr txBox="1"/>
          <p:nvPr/>
        </p:nvSpPr>
        <p:spPr>
          <a:xfrm>
            <a:off x="196650" y="-17762"/>
            <a:ext cx="8726100" cy="222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Temples are intended to instruct people in the art of removing the veil of attachment that lies over their heart. That is why Thyagaraja cried in the temple at Tirupathi, “Remove the veil within me, the veil of pride and hate.” The fog of illusion (</a:t>
            </a:r>
            <a:r>
              <a:rPr lang="en" sz="1200" i="1" dirty="0">
                <a:solidFill>
                  <a:srgbClr val="5B2923"/>
                </a:solidFill>
              </a:rPr>
              <a:t>maya</a:t>
            </a:r>
            <a:r>
              <a:rPr lang="en" sz="1200" dirty="0">
                <a:solidFill>
                  <a:schemeClr val="dk1"/>
                </a:solidFill>
              </a:rPr>
              <a:t>) melted away before the rays of grace, so he could discern and describe the image of divine charm in the song “</a:t>
            </a:r>
            <a:r>
              <a:rPr lang="en" sz="1200" i="1" dirty="0">
                <a:solidFill>
                  <a:schemeClr val="dk1"/>
                </a:solidFill>
              </a:rPr>
              <a:t>Sivudavo Maadhavudavo</a:t>
            </a:r>
            <a:r>
              <a:rPr lang="en" sz="1200" dirty="0">
                <a:solidFill>
                  <a:schemeClr val="dk1"/>
                </a:solidFill>
              </a:rPr>
              <a:t>” and drink deep the sweetness of that form. The churning of his heart by the divine formula produced the spark of wisdom (</a:t>
            </a:r>
            <a:r>
              <a:rPr lang="en" sz="1200" i="1" dirty="0">
                <a:solidFill>
                  <a:srgbClr val="5B2923"/>
                </a:solidFill>
              </a:rPr>
              <a:t>jnana</a:t>
            </a:r>
            <a:r>
              <a:rPr lang="en" sz="1200" dirty="0">
                <a:solidFill>
                  <a:schemeClr val="dk1"/>
                </a:solidFill>
              </a:rPr>
              <a:t>), and it grew into the flame of realization. Not only in this present age of </a:t>
            </a:r>
            <a:r>
              <a:rPr lang="en" sz="1200" i="1" dirty="0">
                <a:solidFill>
                  <a:srgbClr val="5B2923"/>
                </a:solidFill>
              </a:rPr>
              <a:t>Kali-yuga </a:t>
            </a:r>
            <a:r>
              <a:rPr lang="en" sz="1200" dirty="0">
                <a:solidFill>
                  <a:schemeClr val="dk1"/>
                </a:solidFill>
              </a:rPr>
              <a:t>but even in the earlier ages (</a:t>
            </a:r>
            <a:r>
              <a:rPr lang="en" sz="1200" i="1" dirty="0">
                <a:solidFill>
                  <a:srgbClr val="5B2923"/>
                </a:solidFill>
              </a:rPr>
              <a:t>yugas</a:t>
            </a:r>
            <a:r>
              <a:rPr lang="en" sz="1200" dirty="0">
                <a:solidFill>
                  <a:schemeClr val="dk1"/>
                </a:solidFill>
              </a:rPr>
              <a:t>), the </a:t>
            </a:r>
            <a:r>
              <a:rPr lang="en" sz="1200" i="1" dirty="0">
                <a:solidFill>
                  <a:srgbClr val="5B2923"/>
                </a:solidFill>
              </a:rPr>
              <a:t>Kritha</a:t>
            </a:r>
            <a:r>
              <a:rPr lang="en" sz="1200" dirty="0">
                <a:solidFill>
                  <a:schemeClr val="dk1"/>
                </a:solidFill>
              </a:rPr>
              <a:t>, the </a:t>
            </a:r>
            <a:r>
              <a:rPr lang="en" sz="1200" i="1" dirty="0">
                <a:solidFill>
                  <a:srgbClr val="5B2923"/>
                </a:solidFill>
              </a:rPr>
              <a:t>Thretha</a:t>
            </a:r>
            <a:r>
              <a:rPr lang="en" sz="1200" dirty="0">
                <a:solidFill>
                  <a:schemeClr val="dk1"/>
                </a:solidFill>
              </a:rPr>
              <a:t>, and the </a:t>
            </a:r>
            <a:r>
              <a:rPr lang="en" sz="1200" i="1" dirty="0">
                <a:solidFill>
                  <a:srgbClr val="5B2923"/>
                </a:solidFill>
              </a:rPr>
              <a:t>Dwapara</a:t>
            </a:r>
            <a:r>
              <a:rPr lang="en" sz="1200" dirty="0">
                <a:solidFill>
                  <a:schemeClr val="dk1"/>
                </a:solidFill>
              </a:rPr>
              <a:t>, remembrance of the name (</a:t>
            </a:r>
            <a:r>
              <a:rPr lang="en" sz="1200" i="1" dirty="0">
                <a:solidFill>
                  <a:srgbClr val="5B2923"/>
                </a:solidFill>
              </a:rPr>
              <a:t>namasmarana</a:t>
            </a:r>
            <a:r>
              <a:rPr lang="en" sz="1200" dirty="0">
                <a:solidFill>
                  <a:schemeClr val="dk1"/>
                </a:solidFill>
              </a:rPr>
              <a:t>) was the secret of liberation from bondage. The temple is the place where remembrance of the name is natural, automatic, and undisturbed. Therefore, going to it is imperative, especially in the </a:t>
            </a:r>
            <a:r>
              <a:rPr lang="en" sz="1200" i="1" dirty="0">
                <a:solidFill>
                  <a:srgbClr val="5B2923"/>
                </a:solidFill>
              </a:rPr>
              <a:t>Kali </a:t>
            </a:r>
            <a:r>
              <a:rPr lang="en" sz="1200" dirty="0">
                <a:solidFill>
                  <a:schemeClr val="dk1"/>
                </a:solidFill>
              </a:rPr>
              <a:t>age, when the air is full of wicked and ungodly thoughts.</a:t>
            </a: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342" name="Google Shape;342;p37"/>
          <p:cNvSpPr txBox="1"/>
          <p:nvPr/>
        </p:nvSpPr>
        <p:spPr>
          <a:xfrm>
            <a:off x="196650" y="1846271"/>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dirty="0">
                <a:solidFill>
                  <a:srgbClr val="8B0000"/>
                </a:solidFill>
              </a:rPr>
              <a:t>Seekers find temples indispensable</a:t>
            </a:r>
            <a:endParaRPr sz="1200" b="1" dirty="0">
              <a:solidFill>
                <a:srgbClr val="8B0000"/>
              </a:solidFill>
            </a:endParaRPr>
          </a:p>
        </p:txBody>
      </p:sp>
      <p:sp>
        <p:nvSpPr>
          <p:cNvPr id="343" name="Google Shape;343;p37"/>
          <p:cNvSpPr txBox="1"/>
          <p:nvPr/>
        </p:nvSpPr>
        <p:spPr>
          <a:xfrm>
            <a:off x="196650" y="2098613"/>
            <a:ext cx="4416300" cy="228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dirty="0">
                <a:solidFill>
                  <a:schemeClr val="dk1"/>
                </a:solidFill>
              </a:rPr>
              <a:t>To misuse such temples, to spoil the sacred atmosphere of their precincts, to forget their holy mission, to decry the conventions and customs prevalent there, and to pave the way for their decline and desecration —undoubtedly, this is not </a:t>
            </a:r>
            <a:r>
              <a:rPr lang="en" sz="1200" i="1" dirty="0">
                <a:solidFill>
                  <a:srgbClr val="5B2923"/>
                </a:solidFill>
              </a:rPr>
              <a:t>dharma</a:t>
            </a:r>
            <a:r>
              <a:rPr lang="en" sz="1200" dirty="0">
                <a:solidFill>
                  <a:schemeClr val="dk1"/>
                </a:solidFill>
              </a:rPr>
              <a:t>. Those who do these things have neither inner nor outer light; they are in utter darkness. Temple worship, the company of sages, recital of the name, adoration of the image or symbol —these are external sources of light. Meditation, austerity, reflection (</a:t>
            </a:r>
            <a:r>
              <a:rPr lang="en" sz="1200" i="1" dirty="0">
                <a:solidFill>
                  <a:srgbClr val="5B2923"/>
                </a:solidFill>
              </a:rPr>
              <a:t>dhyana</a:t>
            </a:r>
            <a:r>
              <a:rPr lang="en" sz="1200" dirty="0">
                <a:solidFill>
                  <a:schemeClr val="dk1"/>
                </a:solidFill>
              </a:rPr>
              <a:t>, </a:t>
            </a:r>
            <a:r>
              <a:rPr lang="en" sz="1200" i="1" dirty="0">
                <a:solidFill>
                  <a:srgbClr val="5B2923"/>
                </a:solidFill>
              </a:rPr>
              <a:t>tapas</a:t>
            </a:r>
            <a:r>
              <a:rPr lang="en" sz="1200" dirty="0">
                <a:solidFill>
                  <a:schemeClr val="dk1"/>
                </a:solidFill>
              </a:rPr>
              <a:t>, </a:t>
            </a:r>
            <a:r>
              <a:rPr lang="en" sz="1200" i="1" dirty="0">
                <a:solidFill>
                  <a:srgbClr val="5B2923"/>
                </a:solidFill>
              </a:rPr>
              <a:t>manana</a:t>
            </a:r>
            <a:r>
              <a:rPr lang="en" sz="1200" dirty="0">
                <a:solidFill>
                  <a:schemeClr val="dk1"/>
                </a:solidFill>
              </a:rPr>
              <a:t>) —these are the sources of inner illumination.</a:t>
            </a:r>
            <a:endParaRPr sz="1200" dirty="0">
              <a:solidFill>
                <a:schemeClr val="dk1"/>
              </a:solidFill>
            </a:endParaRPr>
          </a:p>
        </p:txBody>
      </p:sp>
      <p:pic>
        <p:nvPicPr>
          <p:cNvPr id="344" name="Google Shape;344;p37"/>
          <p:cNvPicPr preferRelativeResize="0"/>
          <p:nvPr/>
        </p:nvPicPr>
        <p:blipFill>
          <a:blip r:embed="rId3">
            <a:alphaModFix/>
          </a:blip>
          <a:stretch>
            <a:fillRect/>
          </a:stretch>
        </p:blipFill>
        <p:spPr>
          <a:xfrm>
            <a:off x="4732575" y="1984500"/>
            <a:ext cx="4108275" cy="1686200"/>
          </a:xfrm>
          <a:prstGeom prst="rect">
            <a:avLst/>
          </a:prstGeom>
          <a:noFill/>
          <a:ln>
            <a:noFill/>
          </a:ln>
        </p:spPr>
      </p:pic>
      <p:sp>
        <p:nvSpPr>
          <p:cNvPr id="345" name="Google Shape;345;p37"/>
          <p:cNvSpPr txBox="1"/>
          <p:nvPr/>
        </p:nvSpPr>
        <p:spPr>
          <a:xfrm>
            <a:off x="4572000" y="3783175"/>
            <a:ext cx="4316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endParaRPr u="sng">
              <a:solidFill>
                <a:srgbClr val="B45F06"/>
              </a:solidFill>
            </a:endParaRPr>
          </a:p>
          <a:p>
            <a:pPr marL="0" lvl="0" indent="0" algn="l" rtl="0">
              <a:spcBef>
                <a:spcPts val="0"/>
              </a:spcBef>
              <a:spcAft>
                <a:spcPts val="0"/>
              </a:spcAft>
              <a:buNone/>
            </a:pPr>
            <a:endParaRPr u="sng">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inspires you to go to places of worship ?</a:t>
            </a: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How can we teach the young the importance of places of worship parallely with the omnipresence of god.</a:t>
            </a:r>
            <a:endParaRPr sz="1200">
              <a:solidFill>
                <a:srgbClr val="B45F06"/>
              </a:solidFill>
            </a:endParaRPr>
          </a:p>
        </p:txBody>
      </p:sp>
      <p:sp>
        <p:nvSpPr>
          <p:cNvPr id="346" name="Google Shape;346;p37"/>
          <p:cNvSpPr txBox="1"/>
          <p:nvPr/>
        </p:nvSpPr>
        <p:spPr>
          <a:xfrm>
            <a:off x="2529875" y="4317710"/>
            <a:ext cx="19638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Chapter 12 link – </a:t>
            </a:r>
            <a:r>
              <a:rPr lang="en" sz="1000" u="sng" dirty="0">
                <a:solidFill>
                  <a:schemeClr val="hlink"/>
                </a:solidFill>
                <a:hlinkClick r:id="rId4"/>
              </a:rPr>
              <a:t>https://www.sssbpt.info/vahinis/Dharma/Dharma12.pdf</a:t>
            </a:r>
            <a:r>
              <a:rPr lang="en" sz="1000" dirty="0"/>
              <a:t> </a:t>
            </a:r>
            <a:endParaRPr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352" name="Google Shape;352;p38"/>
          <p:cNvSpPr txBox="1"/>
          <p:nvPr/>
        </p:nvSpPr>
        <p:spPr>
          <a:xfrm>
            <a:off x="122900" y="122925"/>
            <a:ext cx="567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XIII. The Dharmic Person</a:t>
            </a:r>
            <a:endParaRPr sz="2000" b="1">
              <a:solidFill>
                <a:srgbClr val="8B0000"/>
              </a:solidFill>
            </a:endParaRPr>
          </a:p>
        </p:txBody>
      </p:sp>
      <p:sp>
        <p:nvSpPr>
          <p:cNvPr id="353" name="Google Shape;353;p38"/>
          <p:cNvSpPr txBox="1"/>
          <p:nvPr/>
        </p:nvSpPr>
        <p:spPr>
          <a:xfrm>
            <a:off x="122900" y="533400"/>
            <a:ext cx="87999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Dharma </a:t>
            </a:r>
            <a:r>
              <a:rPr lang="en" sz="1200">
                <a:solidFill>
                  <a:schemeClr val="dk1"/>
                </a:solidFill>
              </a:rPr>
              <a:t>has no prejudice or partiality; it is imbued with truth and justice. So, people have to adhere to </a:t>
            </a:r>
            <a:r>
              <a:rPr lang="en" sz="1200" i="1">
                <a:solidFill>
                  <a:srgbClr val="5B2923"/>
                </a:solidFill>
              </a:rPr>
              <a:t>dhar- ma</a:t>
            </a:r>
            <a:r>
              <a:rPr lang="en" sz="1200">
                <a:solidFill>
                  <a:schemeClr val="dk1"/>
                </a:solidFill>
              </a:rPr>
              <a:t>; they have to see that they never go against it. It is wrong to deviate from it. The path of </a:t>
            </a:r>
            <a:r>
              <a:rPr lang="en" sz="1200" i="1">
                <a:solidFill>
                  <a:srgbClr val="5B2923"/>
                </a:solidFill>
              </a:rPr>
              <a:t>dharma </a:t>
            </a:r>
            <a:r>
              <a:rPr lang="en" sz="1200">
                <a:solidFill>
                  <a:schemeClr val="dk1"/>
                </a:solidFill>
              </a:rPr>
              <a:t>requires people to give up hatred against others and cultivate mutual concord and amity. Through concord and amity, the world will grow, day by day, into a place of happiness. If these are well established, the world will be free from disquiet, indiscipline, disorder, and injustice.</a:t>
            </a:r>
            <a:endParaRPr sz="1200">
              <a:solidFill>
                <a:schemeClr val="dk1"/>
              </a:solidFill>
            </a:endParaRPr>
          </a:p>
        </p:txBody>
      </p:sp>
      <p:sp>
        <p:nvSpPr>
          <p:cNvPr id="354" name="Google Shape;354;p38"/>
          <p:cNvSpPr txBox="1"/>
          <p:nvPr/>
        </p:nvSpPr>
        <p:spPr>
          <a:xfrm>
            <a:off x="122900" y="1387500"/>
            <a:ext cx="87999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Whatever you are dealing with, you must first grasp its real meaning. Then, you have to cultivate it daily, for your benefit. By this means, wisdom grows and lasting joy is earned. The two basic things are </a:t>
            </a:r>
            <a:r>
              <a:rPr lang="en" sz="1200" i="1">
                <a:solidFill>
                  <a:srgbClr val="5B2923"/>
                </a:solidFill>
              </a:rPr>
              <a:t>dharma </a:t>
            </a:r>
            <a:r>
              <a:rPr lang="en" sz="1200">
                <a:solidFill>
                  <a:schemeClr val="dk1"/>
                </a:solidFill>
              </a:rPr>
              <a:t>and action (</a:t>
            </a:r>
            <a:r>
              <a:rPr lang="en" sz="1200" i="1">
                <a:solidFill>
                  <a:srgbClr val="5B2923"/>
                </a:solidFill>
              </a:rPr>
              <a:t>karma</a:t>
            </a:r>
            <a:r>
              <a:rPr lang="en" sz="1200">
                <a:solidFill>
                  <a:schemeClr val="dk1"/>
                </a:solidFill>
              </a:rPr>
              <a:t>). The wise, who are impartial and unprejudiced, who are confirmed in </a:t>
            </a:r>
            <a:r>
              <a:rPr lang="en" sz="1200" i="1">
                <a:solidFill>
                  <a:srgbClr val="5B2923"/>
                </a:solidFill>
              </a:rPr>
              <a:t>dharma</a:t>
            </a:r>
            <a:r>
              <a:rPr lang="en" sz="1200">
                <a:solidFill>
                  <a:schemeClr val="dk1"/>
                </a:solidFill>
              </a:rPr>
              <a:t>, walk on the path of truth (</a:t>
            </a:r>
            <a:r>
              <a:rPr lang="en" sz="1200" i="1">
                <a:solidFill>
                  <a:srgbClr val="5B2923"/>
                </a:solidFill>
              </a:rPr>
              <a:t>sathya</a:t>
            </a:r>
            <a:r>
              <a:rPr lang="en" sz="1200">
                <a:solidFill>
                  <a:schemeClr val="dk1"/>
                </a:solidFill>
              </a:rPr>
              <a:t>), as instructed in the </a:t>
            </a:r>
            <a:r>
              <a:rPr lang="en" sz="1200" i="1">
                <a:solidFill>
                  <a:schemeClr val="dk1"/>
                </a:solidFill>
              </a:rPr>
              <a:t>Vedas</a:t>
            </a:r>
            <a:r>
              <a:rPr lang="en" sz="1200">
                <a:solidFill>
                  <a:schemeClr val="dk1"/>
                </a:solidFill>
              </a:rPr>
              <a:t>. That is the path for all people today.</a:t>
            </a:r>
            <a:endParaRPr sz="1200">
              <a:solidFill>
                <a:schemeClr val="dk1"/>
              </a:solidFill>
            </a:endParaRPr>
          </a:p>
        </p:txBody>
      </p:sp>
      <p:sp>
        <p:nvSpPr>
          <p:cNvPr id="355" name="Google Shape;355;p38"/>
          <p:cNvSpPr txBox="1"/>
          <p:nvPr/>
        </p:nvSpPr>
        <p:spPr>
          <a:xfrm>
            <a:off x="122900" y="2394000"/>
            <a:ext cx="4342500" cy="247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a:solidFill>
                  <a:srgbClr val="8B0000"/>
                </a:solidFill>
              </a:rPr>
              <a:t>Three stages to knowledge of dharma</a:t>
            </a:r>
            <a:endParaRPr sz="1200" b="1">
              <a:solidFill>
                <a:srgbClr val="8B0000"/>
              </a:solidFill>
            </a:endParaRPr>
          </a:p>
          <a:p>
            <a:pPr marL="0" lvl="0" indent="0" algn="l" rtl="0">
              <a:lnSpc>
                <a:spcPct val="115000"/>
              </a:lnSpc>
              <a:spcBef>
                <a:spcPts val="1200"/>
              </a:spcBef>
              <a:spcAft>
                <a:spcPts val="0"/>
              </a:spcAft>
              <a:buNone/>
            </a:pPr>
            <a:r>
              <a:rPr lang="en" sz="1200">
                <a:solidFill>
                  <a:schemeClr val="dk1"/>
                </a:solidFill>
              </a:rPr>
              <a:t>The knowledge of </a:t>
            </a:r>
            <a:r>
              <a:rPr lang="en" sz="1200" i="1">
                <a:solidFill>
                  <a:srgbClr val="5B2923"/>
                </a:solidFill>
              </a:rPr>
              <a:t>dharma </a:t>
            </a:r>
            <a:r>
              <a:rPr lang="en" sz="1200">
                <a:solidFill>
                  <a:schemeClr val="dk1"/>
                </a:solidFill>
              </a:rPr>
              <a:t>is reached in three stages:</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(1) You must receive training under wise people (</a:t>
            </a:r>
            <a:r>
              <a:rPr lang="en" sz="1200" i="1">
                <a:solidFill>
                  <a:srgbClr val="5B2923"/>
                </a:solidFill>
              </a:rPr>
              <a:t>vidwans</a:t>
            </a:r>
            <a:r>
              <a:rPr lang="en" sz="1200">
                <a:solidFill>
                  <a:schemeClr val="dk1"/>
                </a:solidFill>
              </a:rPr>
              <a:t>), who are also imbued with </a:t>
            </a:r>
            <a:r>
              <a:rPr lang="en" sz="1200" i="1">
                <a:solidFill>
                  <a:srgbClr val="5B2923"/>
                </a:solidFill>
              </a:rPr>
              <a:t>dharma</a:t>
            </a:r>
            <a:r>
              <a:rPr lang="en" sz="1200">
                <a:solidFill>
                  <a:schemeClr val="dk1"/>
                </a:solidFill>
              </a:rPr>
              <a: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(2) You must aspire to attain self-purification (</a:t>
            </a:r>
            <a:r>
              <a:rPr lang="en" sz="1200" i="1">
                <a:solidFill>
                  <a:srgbClr val="5B2923"/>
                </a:solidFill>
              </a:rPr>
              <a:t>Atmasuddhi</a:t>
            </a:r>
            <a:r>
              <a:rPr lang="en" sz="1200">
                <a:solidFill>
                  <a:schemeClr val="dk1"/>
                </a:solidFill>
              </a:rPr>
              <a:t>) and truth (</a:t>
            </a:r>
            <a:r>
              <a:rPr lang="en" sz="1200" i="1">
                <a:solidFill>
                  <a:srgbClr val="5B2923"/>
                </a:solidFill>
              </a:rPr>
              <a:t>sathya</a:t>
            </a:r>
            <a:r>
              <a:rPr lang="en" sz="1200">
                <a:solidFill>
                  <a:schemeClr val="dk1"/>
                </a:solidFill>
              </a:rPr>
              <a:t>).</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(3) You must realize the value of knowledge of the </a:t>
            </a:r>
            <a:r>
              <a:rPr lang="en" sz="1200" i="1">
                <a:solidFill>
                  <a:schemeClr val="dk1"/>
                </a:solidFill>
              </a:rPr>
              <a:t>Vedas </a:t>
            </a:r>
            <a:r>
              <a:rPr lang="en" sz="1200">
                <a:solidFill>
                  <a:schemeClr val="dk1"/>
                </a:solidFill>
              </a:rPr>
              <a:t>(</a:t>
            </a:r>
            <a:r>
              <a:rPr lang="en" sz="1200" i="1">
                <a:solidFill>
                  <a:srgbClr val="5B2923"/>
                </a:solidFill>
              </a:rPr>
              <a:t>Veda-vidya</a:t>
            </a:r>
            <a:r>
              <a:rPr lang="en" sz="1200">
                <a:solidFill>
                  <a:schemeClr val="dk1"/>
                </a:solidFill>
              </a:rPr>
              <a:t>), the voice of God (Parameswara).</a:t>
            </a:r>
            <a:endParaRPr sz="1200">
              <a:solidFill>
                <a:schemeClr val="dk1"/>
              </a:solidFill>
            </a:endParaRPr>
          </a:p>
        </p:txBody>
      </p:sp>
      <p:pic>
        <p:nvPicPr>
          <p:cNvPr id="356" name="Google Shape;356;p38"/>
          <p:cNvPicPr preferRelativeResize="0"/>
          <p:nvPr/>
        </p:nvPicPr>
        <p:blipFill>
          <a:blip r:embed="rId3">
            <a:alphaModFix/>
          </a:blip>
          <a:stretch>
            <a:fillRect/>
          </a:stretch>
        </p:blipFill>
        <p:spPr>
          <a:xfrm>
            <a:off x="4465400" y="2394000"/>
            <a:ext cx="4236225" cy="2353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362" name="Google Shape;362;p39"/>
          <p:cNvSpPr txBox="1"/>
          <p:nvPr/>
        </p:nvSpPr>
        <p:spPr>
          <a:xfrm>
            <a:off x="245800" y="152400"/>
            <a:ext cx="8701800" cy="179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When these three are completed, then one understands the truth and how that truth is to be separated from untruth. This enquiry into truth has to be done in amity and cooperation; all must be equally eager to discover it for the benefit of all. Everyone’s opinion must be tested on the touchstone of </a:t>
            </a:r>
            <a:r>
              <a:rPr lang="en" sz="1200" i="1">
                <a:solidFill>
                  <a:srgbClr val="5B2923"/>
                </a:solidFill>
              </a:rPr>
              <a:t>dharma</a:t>
            </a:r>
            <a:r>
              <a:rPr lang="en" sz="1200">
                <a:solidFill>
                  <a:schemeClr val="dk1"/>
                </a:solidFill>
              </a:rPr>
              <a:t>, of universal good (</a:t>
            </a:r>
            <a:r>
              <a:rPr lang="en" sz="1200" i="1">
                <a:solidFill>
                  <a:srgbClr val="5B2923"/>
                </a:solidFill>
              </a:rPr>
              <a:t>sarva- lokahitha</a:t>
            </a:r>
            <a:r>
              <a:rPr lang="en" sz="1200">
                <a:solidFill>
                  <a:schemeClr val="dk1"/>
                </a:solidFill>
              </a:rPr>
              <a:t>). The principles that pass this test have to be specially kept apart, used, and spread in the world for the advancement of human welfare. By this means, all will develop joy and happiness in equal measure. “</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“All are the same (</a:t>
            </a:r>
            <a:r>
              <a:rPr lang="en" sz="1200" i="1">
                <a:solidFill>
                  <a:srgbClr val="5B2923"/>
                </a:solidFill>
              </a:rPr>
              <a:t>samithih samaani</a:t>
            </a:r>
            <a:r>
              <a:rPr lang="en" sz="1200">
                <a:solidFill>
                  <a:schemeClr val="dk1"/>
                </a:solidFill>
              </a:rPr>
              <a:t>)”, says the scripture. All have the same claim for spiritual wisdom (</a:t>
            </a:r>
            <a:r>
              <a:rPr lang="en" sz="1200" i="1">
                <a:solidFill>
                  <a:srgbClr val="5B2923"/>
                </a:solidFill>
              </a:rPr>
              <a:t>jnana</a:t>
            </a:r>
            <a:r>
              <a:rPr lang="en" sz="1200">
                <a:solidFill>
                  <a:schemeClr val="dk1"/>
                </a:solidFill>
              </a:rPr>
              <a:t>) and for the means of attaining it, like education. Therefore, all must do noble and pure deeds.</a:t>
            </a:r>
            <a:endParaRPr sz="1200">
              <a:solidFill>
                <a:schemeClr val="dk1"/>
              </a:solidFill>
            </a:endParaRPr>
          </a:p>
        </p:txBody>
      </p:sp>
      <p:sp>
        <p:nvSpPr>
          <p:cNvPr id="363" name="Google Shape;363;p39"/>
          <p:cNvSpPr txBox="1"/>
          <p:nvPr/>
        </p:nvSpPr>
        <p:spPr>
          <a:xfrm>
            <a:off x="245800" y="1874100"/>
            <a:ext cx="39657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Keep mind and conscience on the path</a:t>
            </a:r>
            <a:endParaRPr sz="1200" b="1">
              <a:solidFill>
                <a:srgbClr val="8B0000"/>
              </a:solidFill>
            </a:endParaRPr>
          </a:p>
        </p:txBody>
      </p:sp>
      <p:sp>
        <p:nvSpPr>
          <p:cNvPr id="364" name="Google Shape;364;p39"/>
          <p:cNvSpPr txBox="1"/>
          <p:nvPr/>
        </p:nvSpPr>
        <p:spPr>
          <a:xfrm>
            <a:off x="245800" y="2167200"/>
            <a:ext cx="8701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renouncing of evil deeds, the giving up of desire —these two are accomplished by the same instrument, the mind (</a:t>
            </a:r>
            <a:r>
              <a:rPr lang="en" sz="1200" i="1">
                <a:solidFill>
                  <a:srgbClr val="5B2923"/>
                </a:solidFill>
              </a:rPr>
              <a:t>manas</a:t>
            </a:r>
            <a:r>
              <a:rPr lang="en" sz="1200">
                <a:solidFill>
                  <a:schemeClr val="dk1"/>
                </a:solidFill>
              </a:rPr>
              <a:t>). The objectives of human life (</a:t>
            </a:r>
            <a:r>
              <a:rPr lang="en" sz="1200" i="1">
                <a:solidFill>
                  <a:srgbClr val="5B2923"/>
                </a:solidFill>
              </a:rPr>
              <a:t>purushaarthas</a:t>
            </a:r>
            <a:r>
              <a:rPr lang="en" sz="1200">
                <a:solidFill>
                  <a:schemeClr val="dk1"/>
                </a:solidFill>
              </a:rPr>
              <a:t>) have to be gained only through that.</a:t>
            </a:r>
            <a:endParaRPr sz="1200">
              <a:solidFill>
                <a:schemeClr val="dk1"/>
              </a:solidFill>
            </a:endParaRPr>
          </a:p>
        </p:txBody>
      </p:sp>
      <p:sp>
        <p:nvSpPr>
          <p:cNvPr id="365" name="Google Shape;365;p39"/>
          <p:cNvSpPr txBox="1"/>
          <p:nvPr/>
        </p:nvSpPr>
        <p:spPr>
          <a:xfrm>
            <a:off x="5765800" y="4567825"/>
            <a:ext cx="3037958"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hlink"/>
                </a:solidFill>
                <a:hlinkClick r:id="rId3"/>
              </a:rPr>
              <a:t>https://www.youtube.com/watch?v=t_V2a_8vDgM</a:t>
            </a:r>
            <a:r>
              <a:rPr lang="en" sz="1000"/>
              <a:t> </a:t>
            </a:r>
            <a:endParaRPr sz="1000"/>
          </a:p>
        </p:txBody>
      </p:sp>
      <p:pic>
        <p:nvPicPr>
          <p:cNvPr id="366" name="Google Shape;366;p39"/>
          <p:cNvPicPr preferRelativeResize="0"/>
          <p:nvPr/>
        </p:nvPicPr>
        <p:blipFill>
          <a:blip r:embed="rId4">
            <a:alphaModFix/>
          </a:blip>
          <a:stretch>
            <a:fillRect/>
          </a:stretch>
        </p:blipFill>
        <p:spPr>
          <a:xfrm>
            <a:off x="6066362" y="2965800"/>
            <a:ext cx="2290829" cy="1545125"/>
          </a:xfrm>
          <a:prstGeom prst="rect">
            <a:avLst/>
          </a:prstGeom>
          <a:noFill/>
          <a:ln>
            <a:noFill/>
          </a:ln>
        </p:spPr>
      </p:pic>
      <p:sp>
        <p:nvSpPr>
          <p:cNvPr id="367" name="Google Shape;367;p39"/>
          <p:cNvSpPr txBox="1"/>
          <p:nvPr/>
        </p:nvSpPr>
        <p:spPr>
          <a:xfrm>
            <a:off x="246950" y="2603100"/>
            <a:ext cx="55188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Remember also that both of these —the mind and the conscience— have to be kept straight on the path of welfare of all mankind (</a:t>
            </a:r>
            <a:r>
              <a:rPr lang="en" sz="1200" i="1">
                <a:solidFill>
                  <a:srgbClr val="5B2923"/>
                </a:solidFill>
              </a:rPr>
              <a:t>sarva-manava-sukha</a:t>
            </a:r>
            <a:r>
              <a:rPr lang="en" sz="1200">
                <a:solidFill>
                  <a:schemeClr val="dk1"/>
                </a:solidFill>
              </a:rPr>
              <a:t>). </a:t>
            </a:r>
            <a:r>
              <a:rPr lang="en" sz="1200" i="1">
                <a:solidFill>
                  <a:srgbClr val="5B2923"/>
                </a:solidFill>
              </a:rPr>
              <a:t>Dharma </a:t>
            </a:r>
            <a:r>
              <a:rPr lang="en" sz="1200">
                <a:solidFill>
                  <a:schemeClr val="dk1"/>
                </a:solidFill>
              </a:rPr>
              <a:t>will shine and illumine only in the person who serves all and confers joy on all. Such a person will receive not only the grace of the Lord but also the unique privilege of merging in Him.</a:t>
            </a:r>
            <a:endParaRPr sz="1200">
              <a:solidFill>
                <a:schemeClr val="dk1"/>
              </a:solidFill>
            </a:endParaRPr>
          </a:p>
        </p:txBody>
      </p:sp>
      <p:sp>
        <p:nvSpPr>
          <p:cNvPr id="368" name="Google Shape;368;p39"/>
          <p:cNvSpPr txBox="1"/>
          <p:nvPr/>
        </p:nvSpPr>
        <p:spPr>
          <a:xfrm>
            <a:off x="245800" y="3669600"/>
            <a:ext cx="5465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a:t>
            </a:r>
            <a:r>
              <a:rPr lang="en" sz="1200" i="1">
                <a:solidFill>
                  <a:srgbClr val="5B2923"/>
                </a:solidFill>
              </a:rPr>
              <a:t>dharma </a:t>
            </a:r>
            <a:r>
              <a:rPr lang="en" sz="1200">
                <a:solidFill>
                  <a:schemeClr val="dk1"/>
                </a:solidFill>
              </a:rPr>
              <a:t>person will reveal decision and enthusiastic exultation in every act of theirs. Their adherence to </a:t>
            </a:r>
            <a:r>
              <a:rPr lang="en" sz="1200" i="1">
                <a:solidFill>
                  <a:srgbClr val="5B2923"/>
                </a:solidFill>
              </a:rPr>
              <a:t>dharma </a:t>
            </a:r>
            <a:r>
              <a:rPr lang="en" sz="1200">
                <a:solidFill>
                  <a:schemeClr val="dk1"/>
                </a:solidFill>
              </a:rPr>
              <a:t>must be of that order.</a:t>
            </a:r>
            <a:endParaRPr sz="1200">
              <a:solidFill>
                <a:schemeClr val="dk1"/>
              </a:solidFill>
            </a:endParaRPr>
          </a:p>
        </p:txBody>
      </p:sp>
      <p:sp>
        <p:nvSpPr>
          <p:cNvPr id="369" name="Google Shape;369;p39"/>
          <p:cNvSpPr txBox="1"/>
          <p:nvPr/>
        </p:nvSpPr>
        <p:spPr>
          <a:xfrm>
            <a:off x="246950" y="4126525"/>
            <a:ext cx="5518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Fill every ounce of your energy with the essence of </a:t>
            </a:r>
            <a:r>
              <a:rPr lang="en" sz="1200" i="1">
                <a:solidFill>
                  <a:srgbClr val="5B2923"/>
                </a:solidFill>
              </a:rPr>
              <a:t>dharma </a:t>
            </a:r>
            <a:r>
              <a:rPr lang="en" sz="1200">
                <a:solidFill>
                  <a:schemeClr val="dk1"/>
                </a:solidFill>
              </a:rPr>
              <a:t>and endeavour to progress in that path, more and more, with every passing day.</a:t>
            </a:r>
            <a:endParaRPr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375" name="Google Shape;375;p40"/>
          <p:cNvSpPr txBox="1"/>
          <p:nvPr/>
        </p:nvSpPr>
        <p:spPr>
          <a:xfrm>
            <a:off x="122925" y="114700"/>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discipline of truth (sathya)</a:t>
            </a:r>
            <a:endParaRPr sz="1200" b="1">
              <a:solidFill>
                <a:srgbClr val="8B0000"/>
              </a:solidFill>
            </a:endParaRPr>
          </a:p>
        </p:txBody>
      </p:sp>
      <p:sp>
        <p:nvSpPr>
          <p:cNvPr id="376" name="Google Shape;376;p40"/>
          <p:cNvSpPr txBox="1"/>
          <p:nvPr/>
        </p:nvSpPr>
        <p:spPr>
          <a:xfrm>
            <a:off x="122925" y="417875"/>
            <a:ext cx="8791800" cy="480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If you are careless about the discipline of truth, every duty laid on you by </a:t>
            </a:r>
            <a:r>
              <a:rPr lang="en" sz="1200" i="1">
                <a:solidFill>
                  <a:srgbClr val="5B2923"/>
                </a:solidFill>
              </a:rPr>
              <a:t>dharma </a:t>
            </a:r>
            <a:r>
              <a:rPr lang="en" sz="1200">
                <a:solidFill>
                  <a:schemeClr val="dk1"/>
                </a:solidFill>
              </a:rPr>
              <a:t>and every action prompted by </a:t>
            </a:r>
            <a:r>
              <a:rPr lang="en" sz="1200" i="1">
                <a:solidFill>
                  <a:srgbClr val="5B2923"/>
                </a:solidFill>
              </a:rPr>
              <a:t>dharma </a:t>
            </a:r>
            <a:r>
              <a:rPr lang="en" sz="1200">
                <a:solidFill>
                  <a:schemeClr val="dk1"/>
                </a:solidFill>
              </a:rPr>
              <a:t>will hang heavy as a burden. Search for the reality behind all these phenomena and that search will make all </a:t>
            </a:r>
            <a:r>
              <a:rPr lang="en" sz="1200" i="1">
                <a:solidFill>
                  <a:srgbClr val="5B2923"/>
                </a:solidFill>
              </a:rPr>
              <a:t>dharmic </a:t>
            </a:r>
            <a:r>
              <a:rPr lang="en" sz="1200">
                <a:solidFill>
                  <a:schemeClr val="dk1"/>
                </a:solidFill>
              </a:rPr>
              <a:t>actions light and pleasant. The Lord has shaped people so that they are inclined toward God and is delighted at the expansion of their vision and happy when they are moral and virtuous. So, people must serve their best interests by adhering to their basic nature, by concentrating on Brahman, by cultivating truth, and by practising </a:t>
            </a:r>
            <a:r>
              <a:rPr lang="en" sz="1200" i="1">
                <a:solidFill>
                  <a:srgbClr val="5B2923"/>
                </a:solidFill>
              </a:rPr>
              <a:t>dharma</a:t>
            </a:r>
            <a:r>
              <a:rPr lang="en" sz="1200">
                <a:solidFill>
                  <a:schemeClr val="dk1"/>
                </a:solidFill>
              </a:rPr>
              <a: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Truth has to be sought and tested by all the canons of reasoning. The discipline consists of:</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The heroism to observe </a:t>
            </a:r>
            <a:r>
              <a:rPr lang="en" sz="1200" i="1">
                <a:solidFill>
                  <a:srgbClr val="5B2923"/>
                </a:solidFill>
              </a:rPr>
              <a:t>dharma </a:t>
            </a:r>
            <a:r>
              <a:rPr lang="en" sz="1200">
                <a:solidFill>
                  <a:schemeClr val="dk1"/>
                </a:solidFill>
              </a:rPr>
              <a:t>rigorously (</a:t>
            </a:r>
            <a:r>
              <a:rPr lang="en" sz="1200" i="1">
                <a:solidFill>
                  <a:srgbClr val="5B2923"/>
                </a:solidFill>
              </a:rPr>
              <a:t>ojas</a:t>
            </a:r>
            <a:r>
              <a:rPr lang="en" sz="1200">
                <a:solidFill>
                  <a:schemeClr val="dk1"/>
                </a:solidFill>
              </a:rPr>
              <a: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Fearless self-control (</a:t>
            </a:r>
            <a:r>
              <a:rPr lang="en" sz="1200" i="1">
                <a:solidFill>
                  <a:srgbClr val="5B2923"/>
                </a:solidFill>
              </a:rPr>
              <a:t>tejas</a:t>
            </a:r>
            <a:r>
              <a:rPr lang="en" sz="1200">
                <a:solidFill>
                  <a:schemeClr val="dk1"/>
                </a:solidFill>
              </a:rPr>
              <a: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discarding of all feelings of joy or sorrow at the ups and downs of life, with equanimity.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Having unshakable faith in truth and </a:t>
            </a:r>
            <a:r>
              <a:rPr lang="en" sz="1200" i="1">
                <a:solidFill>
                  <a:srgbClr val="5B2923"/>
                </a:solidFill>
              </a:rPr>
              <a:t>dharma </a:t>
            </a:r>
            <a:r>
              <a:rPr lang="en" sz="1200">
                <a:solidFill>
                  <a:schemeClr val="dk1"/>
                </a:solidFill>
              </a:rPr>
              <a:t>(</a:t>
            </a:r>
            <a:r>
              <a:rPr lang="en" sz="1200" i="1">
                <a:solidFill>
                  <a:srgbClr val="5B2923"/>
                </a:solidFill>
              </a:rPr>
              <a:t>sahana</a:t>
            </a:r>
            <a:r>
              <a:rPr lang="en" sz="1200">
                <a:solidFill>
                  <a:schemeClr val="dk1"/>
                </a:solidFill>
              </a:rPr>
              <a: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Mental and physical health of the most excellent kind, earned by discipline and celibacy (</a:t>
            </a:r>
            <a:r>
              <a:rPr lang="en" sz="1200" i="1">
                <a:solidFill>
                  <a:srgbClr val="5B2923"/>
                </a:solidFill>
              </a:rPr>
              <a:t>bala</a:t>
            </a:r>
            <a:r>
              <a:rPr lang="en" sz="1200">
                <a:solidFill>
                  <a:schemeClr val="dk1"/>
                </a:solidFill>
              </a:rPr>
              <a: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desire and ability to speak sweetly and straight, won by the practice of truth and love.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Withdrawal of the five senses of wisdom (</a:t>
            </a:r>
            <a:r>
              <a:rPr lang="en" sz="1200" i="1">
                <a:solidFill>
                  <a:srgbClr val="5B2923"/>
                </a:solidFill>
              </a:rPr>
              <a:t>jnanendriyas</a:t>
            </a:r>
            <a:r>
              <a:rPr lang="en" sz="1200">
                <a:solidFill>
                  <a:schemeClr val="dk1"/>
                </a:solidFill>
              </a:rPr>
              <a:t>) and the five senses of action (</a:t>
            </a:r>
            <a:r>
              <a:rPr lang="en" sz="1200" i="1">
                <a:solidFill>
                  <a:srgbClr val="5B2923"/>
                </a:solidFill>
              </a:rPr>
              <a:t>karmendriyas</a:t>
            </a:r>
            <a:r>
              <a:rPr lang="en" sz="1200">
                <a:solidFill>
                  <a:schemeClr val="dk1"/>
                </a:solidFill>
              </a:rPr>
              <a:t>) from</a:t>
            </a:r>
            <a:br>
              <a:rPr lang="en" sz="1200">
                <a:solidFill>
                  <a:schemeClr val="dk1"/>
                </a:solidFill>
              </a:rPr>
            </a:br>
            <a:r>
              <a:rPr lang="en" sz="1200">
                <a:solidFill>
                  <a:schemeClr val="dk1"/>
                </a:solidFill>
              </a:rPr>
              <a:t>vice and sin and the sublimation of all the senses for the service of truth (</a:t>
            </a:r>
            <a:r>
              <a:rPr lang="en" sz="1200" i="1">
                <a:solidFill>
                  <a:srgbClr val="5B2923"/>
                </a:solidFill>
              </a:rPr>
              <a:t>indriya-moha</a:t>
            </a:r>
            <a:r>
              <a:rPr lang="en" sz="1200">
                <a:solidFill>
                  <a:schemeClr val="dk1"/>
                </a:solidFill>
              </a:rPr>
              <a: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winning of the overlordship of all the worlds by the self-won domination of the inner world.</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The destruction of one’s prejudices and the pursuit of truth at all times (</a:t>
            </a:r>
            <a:r>
              <a:rPr lang="en" sz="1200" i="1">
                <a:solidFill>
                  <a:srgbClr val="5B2923"/>
                </a:solidFill>
              </a:rPr>
              <a:t>dharma</a:t>
            </a:r>
            <a:r>
              <a:rPr lang="en" sz="1200">
                <a:solidFill>
                  <a:schemeClr val="dk1"/>
                </a:solidFill>
              </a:rPr>
              <a:t>).</a:t>
            </a:r>
            <a:br>
              <a:rPr lang="en" sz="1200">
                <a:solidFill>
                  <a:schemeClr val="dk1"/>
                </a:solidFill>
              </a:rPr>
            </a:br>
            <a:r>
              <a:rPr lang="en" sz="1200">
                <a:solidFill>
                  <a:schemeClr val="dk1"/>
                </a:solidFill>
              </a:rPr>
              <a:t>The prayer one has to make is, “May all this be conferred on me” as found in the “</a:t>
            </a:r>
            <a:r>
              <a:rPr lang="en" sz="1200" i="1">
                <a:solidFill>
                  <a:srgbClr val="5B2923"/>
                </a:solidFill>
              </a:rPr>
              <a:t>Chamaka </a:t>
            </a:r>
            <a:r>
              <a:rPr lang="en" sz="1200">
                <a:solidFill>
                  <a:schemeClr val="dk1"/>
                </a:solidFill>
              </a:rPr>
              <a:t>hymn”.</a:t>
            </a:r>
            <a:endParaRPr sz="1200">
              <a:solidFill>
                <a:schemeClr val="dk1"/>
              </a:solidFill>
            </a:endParaRPr>
          </a:p>
          <a:p>
            <a:pPr marL="45720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pic>
        <p:nvPicPr>
          <p:cNvPr id="377" name="Google Shape;377;p40"/>
          <p:cNvPicPr preferRelativeResize="0"/>
          <p:nvPr/>
        </p:nvPicPr>
        <p:blipFill>
          <a:blip r:embed="rId3">
            <a:alphaModFix/>
          </a:blip>
          <a:stretch>
            <a:fillRect/>
          </a:stretch>
        </p:blipFill>
        <p:spPr>
          <a:xfrm>
            <a:off x="6841650" y="1524397"/>
            <a:ext cx="2023800" cy="1346750"/>
          </a:xfrm>
          <a:prstGeom prst="rect">
            <a:avLst/>
          </a:prstGeom>
          <a:noFill/>
          <a:ln>
            <a:noFill/>
          </a:ln>
        </p:spPr>
      </p:pic>
      <p:sp>
        <p:nvSpPr>
          <p:cNvPr id="378" name="Google Shape;378;p40"/>
          <p:cNvSpPr txBox="1"/>
          <p:nvPr/>
        </p:nvSpPr>
        <p:spPr>
          <a:xfrm>
            <a:off x="161683" y="4510132"/>
            <a:ext cx="8169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dirty="0">
                <a:solidFill>
                  <a:srgbClr val="B45F06"/>
                </a:solidFill>
              </a:rPr>
              <a:t>Discussion points:</a:t>
            </a:r>
            <a:r>
              <a:rPr lang="en" sz="1300" dirty="0">
                <a:solidFill>
                  <a:srgbClr val="B45F06"/>
                </a:solidFill>
              </a:rPr>
              <a:t> – </a:t>
            </a:r>
            <a:r>
              <a:rPr lang="en" sz="1200" dirty="0">
                <a:solidFill>
                  <a:srgbClr val="B45F06"/>
                </a:solidFill>
              </a:rPr>
              <a:t>How are Sathya, Dharma, Shanti, Prema and Ahimsa intertwined ?</a:t>
            </a:r>
            <a:endParaRPr sz="1200" dirty="0">
              <a:solidFill>
                <a:srgbClr val="B45F06"/>
              </a:solidFill>
            </a:endParaRPr>
          </a:p>
        </p:txBody>
      </p:sp>
      <p:sp>
        <p:nvSpPr>
          <p:cNvPr id="379" name="Google Shape;379;p40"/>
          <p:cNvSpPr txBox="1"/>
          <p:nvPr/>
        </p:nvSpPr>
        <p:spPr>
          <a:xfrm>
            <a:off x="7621350" y="3946350"/>
            <a:ext cx="1244100" cy="8004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13 link – </a:t>
            </a:r>
            <a:r>
              <a:rPr lang="en" sz="1000" u="sng">
                <a:solidFill>
                  <a:schemeClr val="hlink"/>
                </a:solidFill>
                <a:hlinkClick r:id="rId4"/>
              </a:rPr>
              <a:t>https://www.sssbpt.info/vahinis/Dharma/Dharma13.pdf</a:t>
            </a:r>
            <a:r>
              <a:rPr lang="en" sz="1000"/>
              <a:t> </a:t>
            </a: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8B0000"/>
                </a:solidFill>
              </a:rPr>
              <a:t>Sairam</a:t>
            </a:r>
            <a:endParaRPr>
              <a:solidFill>
                <a:srgbClr val="8B0000"/>
              </a:solidFill>
            </a:endParaRPr>
          </a:p>
        </p:txBody>
      </p:sp>
      <p:sp>
        <p:nvSpPr>
          <p:cNvPr id="385" name="Google Shape;38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76" name="Google Shape;76;p15"/>
          <p:cNvSpPr txBox="1"/>
          <p:nvPr/>
        </p:nvSpPr>
        <p:spPr>
          <a:xfrm>
            <a:off x="311700" y="292150"/>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300" b="1">
                <a:solidFill>
                  <a:srgbClr val="8B0000"/>
                </a:solidFill>
              </a:rPr>
              <a:t>Dharma is misunderstood</a:t>
            </a:r>
            <a:endParaRPr sz="1300" b="1">
              <a:solidFill>
                <a:srgbClr val="8B0000"/>
              </a:solidFill>
            </a:endParaRPr>
          </a:p>
        </p:txBody>
      </p:sp>
      <p:sp>
        <p:nvSpPr>
          <p:cNvPr id="77" name="Google Shape;77;p15"/>
          <p:cNvSpPr txBox="1"/>
          <p:nvPr/>
        </p:nvSpPr>
        <p:spPr>
          <a:xfrm>
            <a:off x="311700" y="677050"/>
            <a:ext cx="85206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As soon as </a:t>
            </a:r>
            <a:r>
              <a:rPr lang="en" sz="1200" i="1">
                <a:solidFill>
                  <a:srgbClr val="5B2923"/>
                </a:solidFill>
              </a:rPr>
              <a:t>dharma </a:t>
            </a:r>
            <a:r>
              <a:rPr lang="en" sz="1200">
                <a:solidFill>
                  <a:schemeClr val="dk1"/>
                </a:solidFill>
              </a:rPr>
              <a:t>is mentioned, the ordinary person takes it to mean: giving alms, feeding and providing lodging to pilgrims, adherence to one’s traditional profession or craft, law-abiding nature, discrimination between right and wrong, the pursuit of one’s innate nature over the freaks of one’s own mind, the fruition of one’s fondest desires, and so on.</a:t>
            </a:r>
            <a:br>
              <a:rPr lang="en" sz="1200">
                <a:solidFill>
                  <a:schemeClr val="dk1"/>
                </a:solidFill>
              </a:rPr>
            </a:br>
            <a:endParaRPr sz="1200">
              <a:solidFill>
                <a:schemeClr val="dk1"/>
              </a:solidFill>
            </a:endParaRPr>
          </a:p>
        </p:txBody>
      </p:sp>
      <p:sp>
        <p:nvSpPr>
          <p:cNvPr id="78" name="Google Shape;78;p15"/>
          <p:cNvSpPr txBox="1"/>
          <p:nvPr/>
        </p:nvSpPr>
        <p:spPr>
          <a:xfrm>
            <a:off x="311700" y="157092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Path of Dharma</a:t>
            </a:r>
            <a:endParaRPr sz="1200" b="1">
              <a:solidFill>
                <a:srgbClr val="8B0000"/>
              </a:solidFill>
            </a:endParaRPr>
          </a:p>
        </p:txBody>
      </p:sp>
      <p:sp>
        <p:nvSpPr>
          <p:cNvPr id="79" name="Google Shape;79;p15"/>
          <p:cNvSpPr txBox="1"/>
          <p:nvPr/>
        </p:nvSpPr>
        <p:spPr>
          <a:xfrm>
            <a:off x="311700" y="1940225"/>
            <a:ext cx="8003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Whoever subdues egotism, conquers selfish desires, destroys bestial feelings and impulses, and gives up the natural tendency to regard the body as the self that person is surely on the path of </a:t>
            </a:r>
            <a:r>
              <a:rPr lang="en" sz="1200" i="1">
                <a:solidFill>
                  <a:srgbClr val="5B2923"/>
                </a:solidFill>
              </a:rPr>
              <a:t>dharma</a:t>
            </a:r>
            <a:r>
              <a:rPr lang="en" sz="1200">
                <a:solidFill>
                  <a:schemeClr val="dk1"/>
                </a:solidFill>
              </a:rPr>
              <a:t>; that person knows that the goal of </a:t>
            </a:r>
            <a:r>
              <a:rPr lang="en" sz="1200" i="1">
                <a:solidFill>
                  <a:srgbClr val="5B2923"/>
                </a:solidFill>
              </a:rPr>
              <a:t>dharma </a:t>
            </a:r>
            <a:r>
              <a:rPr lang="en" sz="1200">
                <a:solidFill>
                  <a:schemeClr val="dk1"/>
                </a:solidFill>
              </a:rPr>
              <a:t>is the merging of the wave in the sea, the merging of the self in the Over-self.</a:t>
            </a:r>
            <a:endParaRPr sz="1200">
              <a:solidFill>
                <a:schemeClr val="dk1"/>
              </a:solidFill>
            </a:endParaRPr>
          </a:p>
        </p:txBody>
      </p:sp>
      <p:sp>
        <p:nvSpPr>
          <p:cNvPr id="80" name="Google Shape;80;p15"/>
          <p:cNvSpPr txBox="1"/>
          <p:nvPr/>
        </p:nvSpPr>
        <p:spPr>
          <a:xfrm>
            <a:off x="311700" y="2734325"/>
            <a:ext cx="85206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In all worldly activities, be careful not to offend anyone or the canons of good nature; do not play false to the promptings of the inner voice; be prepared at all times to respect the appropriate dictates of conscience; watch your steps to see whether you are in someone else’s way; be ever vigilant to discover the truth behind all this scintillating variety. This is your entire duty, your </a:t>
            </a:r>
            <a:r>
              <a:rPr lang="en" sz="1200" i="1">
                <a:solidFill>
                  <a:srgbClr val="5B2923"/>
                </a:solidFill>
              </a:rPr>
              <a:t>dharma</a:t>
            </a:r>
            <a:r>
              <a:rPr lang="en" sz="1200">
                <a:solidFill>
                  <a:schemeClr val="dk1"/>
                </a:solidFill>
              </a:rPr>
              <a:t>.</a:t>
            </a:r>
            <a:endParaRPr sz="1200">
              <a:solidFill>
                <a:schemeClr val="dk1"/>
              </a:solidFill>
            </a:endParaRPr>
          </a:p>
        </p:txBody>
      </p:sp>
      <p:sp>
        <p:nvSpPr>
          <p:cNvPr id="81" name="Google Shape;81;p15"/>
          <p:cNvSpPr txBox="1"/>
          <p:nvPr/>
        </p:nvSpPr>
        <p:spPr>
          <a:xfrm>
            <a:off x="311700" y="3740825"/>
            <a:ext cx="5440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Sadhanas can we take up to install our minds in the Path of Dharma</a:t>
            </a: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How can we practice Dharma in our worldly interactions - brainstorm</a:t>
            </a:r>
            <a:endParaRPr sz="1200">
              <a:solidFill>
                <a:srgbClr val="B45F06"/>
              </a:solidFill>
            </a:endParaRPr>
          </a:p>
        </p:txBody>
      </p:sp>
      <p:sp>
        <p:nvSpPr>
          <p:cNvPr id="82" name="Google Shape;82;p15"/>
          <p:cNvSpPr txBox="1"/>
          <p:nvPr/>
        </p:nvSpPr>
        <p:spPr>
          <a:xfrm>
            <a:off x="5892875" y="4027050"/>
            <a:ext cx="27213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1 link </a:t>
            </a:r>
            <a:r>
              <a:rPr lang="en" sz="1000" u="sng">
                <a:solidFill>
                  <a:schemeClr val="hlink"/>
                </a:solidFill>
                <a:hlinkClick r:id="rId3"/>
              </a:rPr>
              <a:t>https://www.sssbpt.info/vahinis/Dharma/Dharma01.pdf</a:t>
            </a:r>
            <a:r>
              <a:rPr lang="en" sz="1000"/>
              <a:t> </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88" name="Google Shape;88;p16"/>
          <p:cNvSpPr txBox="1"/>
          <p:nvPr/>
        </p:nvSpPr>
        <p:spPr>
          <a:xfrm>
            <a:off x="311700" y="221325"/>
            <a:ext cx="6398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II. Divine Versus Worldly Dharma</a:t>
            </a:r>
            <a:endParaRPr sz="2000" b="1">
              <a:solidFill>
                <a:srgbClr val="8B0000"/>
              </a:solidFill>
            </a:endParaRPr>
          </a:p>
        </p:txBody>
      </p:sp>
      <p:sp>
        <p:nvSpPr>
          <p:cNvPr id="89" name="Google Shape;89;p16"/>
          <p:cNvSpPr txBox="1"/>
          <p:nvPr/>
        </p:nvSpPr>
        <p:spPr>
          <a:xfrm>
            <a:off x="311700" y="713925"/>
            <a:ext cx="85206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i="1">
                <a:solidFill>
                  <a:srgbClr val="5B2923"/>
                </a:solidFill>
              </a:rPr>
              <a:t>Dharma </a:t>
            </a:r>
            <a:r>
              <a:rPr lang="en" sz="1200">
                <a:solidFill>
                  <a:schemeClr val="dk1"/>
                </a:solidFill>
              </a:rPr>
              <a:t>cannot be restricted to any particular society or nation, for it is closely bound with the fortunes of the entire living world. It is a flame of light that can never be extinguished. Krishna taught the </a:t>
            </a:r>
            <a:r>
              <a:rPr lang="en" sz="1200" i="1">
                <a:solidFill>
                  <a:schemeClr val="dk1"/>
                </a:solidFill>
              </a:rPr>
              <a:t>Gita </a:t>
            </a:r>
            <a:r>
              <a:rPr lang="en" sz="1200">
                <a:solidFill>
                  <a:schemeClr val="dk1"/>
                </a:solidFill>
              </a:rPr>
              <a:t>to Arjuna, but He intended it for the whole of humanity. Arjuna was just an excuse. That very </a:t>
            </a:r>
            <a:r>
              <a:rPr lang="en" sz="1200" i="1">
                <a:solidFill>
                  <a:schemeClr val="dk1"/>
                </a:solidFill>
              </a:rPr>
              <a:t>Gita </a:t>
            </a:r>
            <a:r>
              <a:rPr lang="en" sz="1200">
                <a:solidFill>
                  <a:schemeClr val="dk1"/>
                </a:solidFill>
              </a:rPr>
              <a:t>is today correcting all mankind. It is not for any particular caste, religion, or nation; it is the very breath for humans everywhere.</a:t>
            </a:r>
            <a:endParaRPr sz="1200">
              <a:solidFill>
                <a:schemeClr val="dk1"/>
              </a:solidFill>
            </a:endParaRPr>
          </a:p>
        </p:txBody>
      </p:sp>
      <p:sp>
        <p:nvSpPr>
          <p:cNvPr id="90" name="Google Shape;90;p16"/>
          <p:cNvSpPr txBox="1"/>
          <p:nvPr/>
        </p:nvSpPr>
        <p:spPr>
          <a:xfrm>
            <a:off x="311700" y="1829975"/>
            <a:ext cx="49386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Objective codes of </a:t>
            </a:r>
            <a:r>
              <a:rPr lang="en" sz="1200" i="1">
                <a:solidFill>
                  <a:srgbClr val="5B2923"/>
                </a:solidFill>
              </a:rPr>
              <a:t>Dharma </a:t>
            </a:r>
            <a:r>
              <a:rPr lang="en" sz="1200">
                <a:solidFill>
                  <a:schemeClr val="dk1"/>
                </a:solidFill>
              </a:rPr>
              <a:t>relating to worldly activities and daily life, though important in their own sphere, have to be followed with the full knowledge and consciousness of the inner basic </a:t>
            </a:r>
            <a:r>
              <a:rPr lang="en" sz="1200" i="1">
                <a:solidFill>
                  <a:srgbClr val="5B2923"/>
                </a:solidFill>
              </a:rPr>
              <a:t>Atma-Dharma</a:t>
            </a:r>
            <a:r>
              <a:rPr lang="en" sz="1200">
                <a:solidFill>
                  <a:schemeClr val="dk1"/>
                </a:solidFill>
              </a:rPr>
              <a:t>.</a:t>
            </a:r>
            <a:endParaRPr sz="1200">
              <a:solidFill>
                <a:schemeClr val="dk1"/>
              </a:solidFill>
            </a:endParaRPr>
          </a:p>
        </p:txBody>
      </p:sp>
      <p:sp>
        <p:nvSpPr>
          <p:cNvPr id="91" name="Google Shape;91;p16"/>
          <p:cNvSpPr txBox="1"/>
          <p:nvPr/>
        </p:nvSpPr>
        <p:spPr>
          <a:xfrm>
            <a:off x="311700" y="3811650"/>
            <a:ext cx="8665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Discuss the various types of Dharma that Arjuna in Mahabharata had to abide by – Worldly vs Divine</a:t>
            </a: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What are the various types of worldly Dharma that we adhere to and how can we connect these to Atma Dharma</a:t>
            </a:r>
            <a:endParaRPr sz="1200">
              <a:solidFill>
                <a:srgbClr val="B45F06"/>
              </a:solidFill>
            </a:endParaRPr>
          </a:p>
        </p:txBody>
      </p:sp>
      <p:sp>
        <p:nvSpPr>
          <p:cNvPr id="92" name="Google Shape;92;p16"/>
          <p:cNvSpPr txBox="1"/>
          <p:nvPr/>
        </p:nvSpPr>
        <p:spPr>
          <a:xfrm>
            <a:off x="311700" y="2714613"/>
            <a:ext cx="4849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Swamis says, if in your daily avocations, you translate the real values of eternal </a:t>
            </a:r>
            <a:r>
              <a:rPr lang="en" sz="1200" i="1">
                <a:solidFill>
                  <a:srgbClr val="5B2923"/>
                </a:solidFill>
              </a:rPr>
              <a:t>Dharma </a:t>
            </a:r>
            <a:r>
              <a:rPr lang="en" sz="1200">
                <a:solidFill>
                  <a:schemeClr val="dk1"/>
                </a:solidFill>
              </a:rPr>
              <a:t>into love-filled acts, then your duty to the inner reality, the </a:t>
            </a:r>
            <a:r>
              <a:rPr lang="en" sz="1200" i="1">
                <a:solidFill>
                  <a:srgbClr val="5B2923"/>
                </a:solidFill>
              </a:rPr>
              <a:t>Atma-dharma</a:t>
            </a:r>
            <a:r>
              <a:rPr lang="en" sz="1200">
                <a:solidFill>
                  <a:schemeClr val="dk1"/>
                </a:solidFill>
              </a:rPr>
              <a:t>, is also fulfilled. Always build your living on the </a:t>
            </a:r>
            <a:r>
              <a:rPr lang="en" sz="1200" i="1">
                <a:solidFill>
                  <a:srgbClr val="5B2923"/>
                </a:solidFill>
              </a:rPr>
              <a:t>Atmic </a:t>
            </a:r>
            <a:r>
              <a:rPr lang="en" sz="1200">
                <a:solidFill>
                  <a:schemeClr val="dk1"/>
                </a:solidFill>
              </a:rPr>
              <a:t>base; then, your progress is assured.</a:t>
            </a:r>
            <a:endParaRPr sz="1200">
              <a:solidFill>
                <a:schemeClr val="dk1"/>
              </a:solidFill>
            </a:endParaRPr>
          </a:p>
        </p:txBody>
      </p:sp>
      <p:pic>
        <p:nvPicPr>
          <p:cNvPr id="93" name="Google Shape;93;p16"/>
          <p:cNvPicPr preferRelativeResize="0"/>
          <p:nvPr/>
        </p:nvPicPr>
        <p:blipFill>
          <a:blip r:embed="rId3">
            <a:alphaModFix/>
          </a:blip>
          <a:stretch>
            <a:fillRect/>
          </a:stretch>
        </p:blipFill>
        <p:spPr>
          <a:xfrm>
            <a:off x="5376000" y="1810961"/>
            <a:ext cx="3321433" cy="24451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99" name="Google Shape;99;p17"/>
          <p:cNvSpPr txBox="1"/>
          <p:nvPr/>
        </p:nvSpPr>
        <p:spPr>
          <a:xfrm>
            <a:off x="133500" y="2491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Follow divine dharma and be free</a:t>
            </a:r>
            <a:endParaRPr sz="1200" b="1">
              <a:solidFill>
                <a:srgbClr val="8B0000"/>
              </a:solidFill>
            </a:endParaRPr>
          </a:p>
        </p:txBody>
      </p:sp>
      <p:sp>
        <p:nvSpPr>
          <p:cNvPr id="100" name="Google Shape;100;p17"/>
          <p:cNvSpPr txBox="1"/>
          <p:nvPr/>
        </p:nvSpPr>
        <p:spPr>
          <a:xfrm>
            <a:off x="133500" y="525025"/>
            <a:ext cx="8774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It is only when you guide your steps along the path illumined by the universal unbound </a:t>
            </a:r>
            <a:r>
              <a:rPr lang="en" sz="1200" i="1">
                <a:solidFill>
                  <a:srgbClr val="5B2923"/>
                </a:solidFill>
              </a:rPr>
              <a:t>dharma </a:t>
            </a:r>
            <a:r>
              <a:rPr lang="en" sz="1200">
                <a:solidFill>
                  <a:schemeClr val="dk1"/>
                </a:solidFill>
              </a:rPr>
              <a:t>that you are really free; if you stray away from the light, you get bound and you are caught.</a:t>
            </a:r>
            <a:endParaRPr sz="1200">
              <a:solidFill>
                <a:schemeClr val="dk1"/>
              </a:solidFill>
            </a:endParaRPr>
          </a:p>
        </p:txBody>
      </p:sp>
      <p:sp>
        <p:nvSpPr>
          <p:cNvPr id="101" name="Google Shape;101;p17"/>
          <p:cNvSpPr txBox="1"/>
          <p:nvPr/>
        </p:nvSpPr>
        <p:spPr>
          <a:xfrm>
            <a:off x="133500" y="987775"/>
            <a:ext cx="8774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“Freedom” is the name that you give to a certain type of bondage. Genuine freedom is obtained only when delusion is absent, when there is no identification with the body and senses, no servitude to the objective world. People who have escaped from this servitude and achieved freedom in the genuine sense are very few in number. Bondage lies in every act done with the consciousness of the body as the Self, for one is then the plaything of the senses. Only those who have escaped this fate are free; this “freedom” is the ideal stage to which </a:t>
            </a:r>
            <a:r>
              <a:rPr lang="en" sz="1200" i="1">
                <a:solidFill>
                  <a:srgbClr val="5B2923"/>
                </a:solidFill>
              </a:rPr>
              <a:t>dharma </a:t>
            </a:r>
            <a:r>
              <a:rPr lang="en" sz="1200">
                <a:solidFill>
                  <a:schemeClr val="dk1"/>
                </a:solidFill>
              </a:rPr>
              <a:t>leads.</a:t>
            </a:r>
            <a:endParaRPr sz="1200">
              <a:solidFill>
                <a:schemeClr val="dk1"/>
              </a:solidFill>
            </a:endParaRPr>
          </a:p>
        </p:txBody>
      </p:sp>
      <p:sp>
        <p:nvSpPr>
          <p:cNvPr id="102" name="Google Shape;102;p17"/>
          <p:cNvSpPr txBox="1"/>
          <p:nvPr/>
        </p:nvSpPr>
        <p:spPr>
          <a:xfrm>
            <a:off x="133500" y="2117925"/>
            <a:ext cx="43248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It is only because you bind yourself that you become bound and stray away from the </a:t>
            </a:r>
            <a:r>
              <a:rPr lang="en" sz="1200" i="1">
                <a:solidFill>
                  <a:srgbClr val="5B2923"/>
                </a:solidFill>
              </a:rPr>
              <a:t>dharmic </a:t>
            </a:r>
            <a:r>
              <a:rPr lang="en" sz="1200">
                <a:solidFill>
                  <a:schemeClr val="dk1"/>
                </a:solidFill>
              </a:rPr>
              <a:t>path. It is always so; no other person can bind you; you do it yourself. </a:t>
            </a:r>
            <a:r>
              <a:rPr lang="en" sz="1200" b="1">
                <a:solidFill>
                  <a:schemeClr val="dk1"/>
                </a:solidFill>
              </a:rPr>
              <a:t>If faith in God’s omnipresence is deep-rooted, you would be aware that He is yourself</a:t>
            </a:r>
            <a:r>
              <a:rPr lang="en" sz="1200">
                <a:solidFill>
                  <a:schemeClr val="dk1"/>
                </a:solidFill>
              </a:rPr>
              <a:t> and that you could never be bound!</a:t>
            </a:r>
            <a:endParaRPr sz="1200">
              <a:solidFill>
                <a:schemeClr val="dk1"/>
              </a:solidFill>
            </a:endParaRPr>
          </a:p>
        </p:txBody>
      </p:sp>
      <p:sp>
        <p:nvSpPr>
          <p:cNvPr id="103" name="Google Shape;103;p17"/>
          <p:cNvSpPr txBox="1"/>
          <p:nvPr/>
        </p:nvSpPr>
        <p:spPr>
          <a:xfrm>
            <a:off x="133500" y="3419700"/>
            <a:ext cx="43248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How can faith in god help us follow the path of Dharma</a:t>
            </a:r>
            <a:endParaRPr sz="1200">
              <a:solidFill>
                <a:srgbClr val="B45F06"/>
              </a:solidFill>
            </a:endParaRPr>
          </a:p>
          <a:p>
            <a:pPr marL="457200" lvl="0" indent="0" algn="l" rtl="0">
              <a:spcBef>
                <a:spcPts val="0"/>
              </a:spcBef>
              <a:spcAft>
                <a:spcPts val="0"/>
              </a:spcAft>
              <a:buNone/>
            </a:pP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Personal experiences of faith</a:t>
            </a:r>
            <a:endParaRPr sz="1200">
              <a:solidFill>
                <a:srgbClr val="B45F06"/>
              </a:solidFill>
            </a:endParaRPr>
          </a:p>
        </p:txBody>
      </p:sp>
      <p:pic>
        <p:nvPicPr>
          <p:cNvPr id="104" name="Google Shape;104;p17"/>
          <p:cNvPicPr preferRelativeResize="0"/>
          <p:nvPr/>
        </p:nvPicPr>
        <p:blipFill rotWithShape="1">
          <a:blip r:embed="rId3">
            <a:alphaModFix/>
          </a:blip>
          <a:srcRect b="10690"/>
          <a:stretch/>
        </p:blipFill>
        <p:spPr>
          <a:xfrm>
            <a:off x="4526700" y="2206675"/>
            <a:ext cx="4265300" cy="2304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10" name="Google Shape;110;p18"/>
          <p:cNvSpPr txBox="1"/>
          <p:nvPr/>
        </p:nvSpPr>
        <p:spPr>
          <a:xfrm>
            <a:off x="142375" y="1868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Egotism based on the body is hell</a:t>
            </a:r>
            <a:endParaRPr sz="1200" b="1">
              <a:solidFill>
                <a:srgbClr val="8B0000"/>
              </a:solidFill>
            </a:endParaRPr>
          </a:p>
        </p:txBody>
      </p:sp>
      <p:sp>
        <p:nvSpPr>
          <p:cNvPr id="111" name="Google Shape;111;p18"/>
          <p:cNvSpPr txBox="1"/>
          <p:nvPr/>
        </p:nvSpPr>
        <p:spPr>
          <a:xfrm>
            <a:off x="142375" y="476075"/>
            <a:ext cx="8783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Sankara once said that “egotism based on the body is what is meant by hell (</a:t>
            </a:r>
            <a:r>
              <a:rPr lang="en" sz="1200" i="1">
                <a:solidFill>
                  <a:srgbClr val="5B2923"/>
                </a:solidFill>
              </a:rPr>
              <a:t>naraka</a:t>
            </a:r>
            <a:r>
              <a:rPr lang="en" sz="1200">
                <a:solidFill>
                  <a:schemeClr val="dk1"/>
                </a:solidFill>
              </a:rPr>
              <a:t>).” Egotism of this kind is just another form of the contra-divine attitude.</a:t>
            </a:r>
            <a:endParaRPr sz="1200">
              <a:solidFill>
                <a:schemeClr val="dk1"/>
              </a:solidFill>
            </a:endParaRPr>
          </a:p>
        </p:txBody>
      </p:sp>
      <p:sp>
        <p:nvSpPr>
          <p:cNvPr id="112" name="Google Shape;112;p18"/>
          <p:cNvSpPr txBox="1"/>
          <p:nvPr/>
        </p:nvSpPr>
        <p:spPr>
          <a:xfrm>
            <a:off x="142375" y="943275"/>
            <a:ext cx="8783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Who can remove all the thorns and pebbles from the face of the earth? The only way to avoid them is to move about with footwear. So too, with the philosophy of </a:t>
            </a:r>
            <a:r>
              <a:rPr lang="en" sz="1200" i="1">
                <a:solidFill>
                  <a:srgbClr val="5B2923"/>
                </a:solidFill>
              </a:rPr>
              <a:t>Vedanta</a:t>
            </a:r>
            <a:r>
              <a:rPr lang="en" sz="1200">
                <a:solidFill>
                  <a:schemeClr val="dk1"/>
                </a:solidFill>
              </a:rPr>
              <a:t>, with the vision fixed on the reality (</a:t>
            </a:r>
            <a:r>
              <a:rPr lang="en" sz="1200" i="1">
                <a:solidFill>
                  <a:srgbClr val="5B2923"/>
                </a:solidFill>
              </a:rPr>
              <a:t>sathya</a:t>
            </a:r>
            <a:r>
              <a:rPr lang="en" sz="1200">
                <a:solidFill>
                  <a:schemeClr val="dk1"/>
                </a:solidFill>
              </a:rPr>
              <a:t>), with full faith in the Brahman, which is your own essential nature, you can bypass the need to transform the external world to suit your ideal of happiness and attain the practice of truth (</a:t>
            </a:r>
            <a:r>
              <a:rPr lang="en" sz="1200" i="1">
                <a:solidFill>
                  <a:srgbClr val="5B2923"/>
                </a:solidFill>
              </a:rPr>
              <a:t>sathya-dharma</a:t>
            </a:r>
            <a:r>
              <a:rPr lang="en" sz="1200">
                <a:solidFill>
                  <a:schemeClr val="dk1"/>
                </a:solidFill>
              </a:rPr>
              <a:t>).</a:t>
            </a:r>
            <a:endParaRPr sz="1200">
              <a:solidFill>
                <a:schemeClr val="dk1"/>
              </a:solidFill>
            </a:endParaRPr>
          </a:p>
        </p:txBody>
      </p:sp>
      <p:sp>
        <p:nvSpPr>
          <p:cNvPr id="113" name="Google Shape;113;p18"/>
          <p:cNvSpPr txBox="1"/>
          <p:nvPr/>
        </p:nvSpPr>
        <p:spPr>
          <a:xfrm>
            <a:off x="142375" y="19497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True dharma is the fundamental basis</a:t>
            </a:r>
            <a:endParaRPr sz="1200" b="1">
              <a:solidFill>
                <a:srgbClr val="8B0000"/>
              </a:solidFill>
            </a:endParaRPr>
          </a:p>
        </p:txBody>
      </p:sp>
      <p:sp>
        <p:nvSpPr>
          <p:cNvPr id="114" name="Google Shape;114;p18"/>
          <p:cNvSpPr txBox="1"/>
          <p:nvPr/>
        </p:nvSpPr>
        <p:spPr>
          <a:xfrm>
            <a:off x="142375" y="2256800"/>
            <a:ext cx="8783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The true </a:t>
            </a:r>
            <a:r>
              <a:rPr lang="en" sz="1200" i="1">
                <a:solidFill>
                  <a:srgbClr val="5B2923"/>
                </a:solidFill>
              </a:rPr>
              <a:t>dharma </a:t>
            </a:r>
            <a:r>
              <a:rPr lang="en" sz="1200">
                <a:solidFill>
                  <a:schemeClr val="dk1"/>
                </a:solidFill>
              </a:rPr>
              <a:t>of the individual is to taste the bliss of merging with the Absolute and to attain true liberation. A person who has reached that stage can never be bound, even if put in the grimmest of prisons; on the other hand, for a person who is the slave of the body, even a blade of grass can become an instrument of death.</a:t>
            </a:r>
            <a:endParaRPr sz="1200">
              <a:solidFill>
                <a:schemeClr val="dk1"/>
              </a:solidFill>
            </a:endParaRPr>
          </a:p>
        </p:txBody>
      </p:sp>
      <p:sp>
        <p:nvSpPr>
          <p:cNvPr id="115" name="Google Shape;115;p18"/>
          <p:cNvSpPr txBox="1"/>
          <p:nvPr/>
        </p:nvSpPr>
        <p:spPr>
          <a:xfrm>
            <a:off x="142375" y="3074325"/>
            <a:ext cx="45117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True </a:t>
            </a:r>
            <a:r>
              <a:rPr lang="en" sz="1200" i="1">
                <a:solidFill>
                  <a:srgbClr val="5B2923"/>
                </a:solidFill>
              </a:rPr>
              <a:t>dharma </a:t>
            </a:r>
            <a:r>
              <a:rPr lang="en" sz="1200">
                <a:solidFill>
                  <a:schemeClr val="dk1"/>
                </a:solidFill>
              </a:rPr>
              <a:t>is to be immersed in </a:t>
            </a:r>
            <a:r>
              <a:rPr lang="en" sz="1200" i="1">
                <a:solidFill>
                  <a:srgbClr val="5B2923"/>
                </a:solidFill>
              </a:rPr>
              <a:t>Atmic </a:t>
            </a:r>
            <a:r>
              <a:rPr lang="en" sz="1200">
                <a:solidFill>
                  <a:schemeClr val="dk1"/>
                </a:solidFill>
              </a:rPr>
              <a:t>bliss, the inner vision, the steady faith in the identity of one’s real nature with the Absolute, and the realization that all is Brahman; these four are the authentic </a:t>
            </a:r>
            <a:r>
              <a:rPr lang="en" sz="1200" i="1">
                <a:solidFill>
                  <a:srgbClr val="5B2923"/>
                </a:solidFill>
              </a:rPr>
              <a:t>dharma</a:t>
            </a:r>
            <a:r>
              <a:rPr lang="en" sz="1200">
                <a:solidFill>
                  <a:schemeClr val="dk1"/>
                </a:solidFill>
              </a:rPr>
              <a:t>. In this physical existence as particular individuals, these four are named truth, peace, love, and nonviolence (</a:t>
            </a:r>
            <a:r>
              <a:rPr lang="en" sz="1200" i="1">
                <a:solidFill>
                  <a:srgbClr val="5B2923"/>
                </a:solidFill>
              </a:rPr>
              <a:t>sathya</a:t>
            </a:r>
            <a:r>
              <a:rPr lang="en" sz="1200">
                <a:solidFill>
                  <a:schemeClr val="dk1"/>
                </a:solidFill>
              </a:rPr>
              <a:t>, </a:t>
            </a:r>
            <a:r>
              <a:rPr lang="en" sz="1200" i="1">
                <a:solidFill>
                  <a:srgbClr val="5B2923"/>
                </a:solidFill>
              </a:rPr>
              <a:t>santhi</a:t>
            </a:r>
            <a:r>
              <a:rPr lang="en" sz="1200">
                <a:solidFill>
                  <a:schemeClr val="dk1"/>
                </a:solidFill>
              </a:rPr>
              <a:t>, </a:t>
            </a:r>
            <a:r>
              <a:rPr lang="en" sz="1200" i="1">
                <a:solidFill>
                  <a:srgbClr val="5B2923"/>
                </a:solidFill>
              </a:rPr>
              <a:t>prema</a:t>
            </a:r>
            <a:r>
              <a:rPr lang="en" sz="1200">
                <a:solidFill>
                  <a:schemeClr val="dk1"/>
                </a:solidFill>
              </a:rPr>
              <a:t>, and </a:t>
            </a:r>
            <a:r>
              <a:rPr lang="en" sz="1200" i="1">
                <a:solidFill>
                  <a:srgbClr val="5B2923"/>
                </a:solidFill>
              </a:rPr>
              <a:t>ahimsa</a:t>
            </a:r>
            <a:r>
              <a:rPr lang="en" sz="1200">
                <a:solidFill>
                  <a:schemeClr val="dk1"/>
                </a:solidFill>
              </a:rPr>
              <a:t>)</a:t>
            </a:r>
            <a:endParaRPr sz="1200">
              <a:solidFill>
                <a:schemeClr val="dk1"/>
              </a:solidFill>
            </a:endParaRPr>
          </a:p>
        </p:txBody>
      </p:sp>
      <p:pic>
        <p:nvPicPr>
          <p:cNvPr id="116" name="Google Shape;116;p18"/>
          <p:cNvPicPr preferRelativeResize="0"/>
          <p:nvPr/>
        </p:nvPicPr>
        <p:blipFill>
          <a:blip r:embed="rId3">
            <a:alphaModFix/>
          </a:blip>
          <a:stretch>
            <a:fillRect/>
          </a:stretch>
        </p:blipFill>
        <p:spPr>
          <a:xfrm>
            <a:off x="4692125" y="3242925"/>
            <a:ext cx="1414325" cy="1431600"/>
          </a:xfrm>
          <a:prstGeom prst="rect">
            <a:avLst/>
          </a:prstGeom>
          <a:noFill/>
          <a:ln>
            <a:noFill/>
          </a:ln>
        </p:spPr>
      </p:pic>
      <p:sp>
        <p:nvSpPr>
          <p:cNvPr id="117" name="Google Shape;117;p18"/>
          <p:cNvSpPr txBox="1"/>
          <p:nvPr/>
        </p:nvSpPr>
        <p:spPr>
          <a:xfrm>
            <a:off x="6281708" y="2870791"/>
            <a:ext cx="2564192"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dirty="0">
                <a:solidFill>
                  <a:srgbClr val="B45F06"/>
                </a:solidFill>
              </a:rPr>
              <a:t>Discussion points:</a:t>
            </a:r>
            <a:r>
              <a:rPr lang="en" u="sng" dirty="0">
                <a:solidFill>
                  <a:srgbClr val="B45F06"/>
                </a:solidFill>
              </a:rPr>
              <a:t> </a:t>
            </a:r>
            <a:br>
              <a:rPr lang="en" dirty="0">
                <a:solidFill>
                  <a:srgbClr val="B45F06"/>
                </a:solidFill>
              </a:rPr>
            </a:br>
            <a:endParaRPr dirty="0">
              <a:solidFill>
                <a:srgbClr val="B45F06"/>
              </a:solidFill>
            </a:endParaRPr>
          </a:p>
          <a:p>
            <a:pPr marL="457200" lvl="0" indent="-304800" algn="l" rtl="0">
              <a:spcBef>
                <a:spcPts val="0"/>
              </a:spcBef>
              <a:spcAft>
                <a:spcPts val="0"/>
              </a:spcAft>
              <a:buClr>
                <a:srgbClr val="B45F06"/>
              </a:buClr>
              <a:buSzPts val="1200"/>
              <a:buChar char="-"/>
            </a:pPr>
            <a:r>
              <a:rPr lang="en" sz="1200" dirty="0">
                <a:solidFill>
                  <a:srgbClr val="B45F06"/>
                </a:solidFill>
              </a:rPr>
              <a:t>How can Ego manifest in different forms as hindrance in the path of Dharma</a:t>
            </a:r>
            <a:endParaRPr sz="1200" dirty="0">
              <a:solidFill>
                <a:srgbClr val="B45F06"/>
              </a:solidFill>
            </a:endParaRPr>
          </a:p>
          <a:p>
            <a:pPr marL="0" lvl="0" indent="0" algn="l" rtl="0">
              <a:spcBef>
                <a:spcPts val="0"/>
              </a:spcBef>
              <a:spcAft>
                <a:spcPts val="0"/>
              </a:spcAft>
              <a:buNone/>
            </a:pPr>
            <a:endParaRPr sz="1200" dirty="0">
              <a:solidFill>
                <a:srgbClr val="B45F06"/>
              </a:solidFill>
            </a:endParaRPr>
          </a:p>
        </p:txBody>
      </p:sp>
      <p:sp>
        <p:nvSpPr>
          <p:cNvPr id="118" name="Google Shape;118;p18"/>
          <p:cNvSpPr txBox="1"/>
          <p:nvPr/>
        </p:nvSpPr>
        <p:spPr>
          <a:xfrm>
            <a:off x="6461800" y="4103850"/>
            <a:ext cx="2384100"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Chapter 2 link – </a:t>
            </a:r>
            <a:r>
              <a:rPr lang="en" sz="1000" u="sng">
                <a:solidFill>
                  <a:schemeClr val="hlink"/>
                </a:solidFill>
                <a:hlinkClick r:id="rId4"/>
              </a:rPr>
              <a:t>https://www.sssbpt.info/vahinis/Dharma/Dharma02.pdf</a:t>
            </a:r>
            <a:r>
              <a:rPr lang="en" sz="1000"/>
              <a:t>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24" name="Google Shape;124;p19"/>
          <p:cNvSpPr txBox="1"/>
          <p:nvPr/>
        </p:nvSpPr>
        <p:spPr>
          <a:xfrm>
            <a:off x="71200" y="124575"/>
            <a:ext cx="46095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III. The Basic Flaw</a:t>
            </a:r>
            <a:endParaRPr sz="2000" b="1">
              <a:solidFill>
                <a:srgbClr val="8B0000"/>
              </a:solidFill>
            </a:endParaRPr>
          </a:p>
        </p:txBody>
      </p:sp>
      <p:sp>
        <p:nvSpPr>
          <p:cNvPr id="125" name="Google Shape;125;p19"/>
          <p:cNvSpPr txBox="1"/>
          <p:nvPr/>
        </p:nvSpPr>
        <p:spPr>
          <a:xfrm>
            <a:off x="71200" y="547825"/>
            <a:ext cx="8836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You may claim that you live according to </a:t>
            </a:r>
            <a:r>
              <a:rPr lang="en" sz="1200" i="1">
                <a:solidFill>
                  <a:srgbClr val="5B2923"/>
                </a:solidFill>
              </a:rPr>
              <a:t>dharma</a:t>
            </a:r>
            <a:r>
              <a:rPr lang="en" sz="1200">
                <a:solidFill>
                  <a:schemeClr val="dk1"/>
                </a:solidFill>
              </a:rPr>
              <a:t>, but your basic flaw is that your acts are not done in the spirit of dedication. If so done, they get stamped with the authentic mark of </a:t>
            </a:r>
            <a:r>
              <a:rPr lang="en" sz="1200" i="1">
                <a:solidFill>
                  <a:srgbClr val="5B2923"/>
                </a:solidFill>
              </a:rPr>
              <a:t>dharma</a:t>
            </a:r>
            <a:r>
              <a:rPr lang="en" sz="1200">
                <a:solidFill>
                  <a:schemeClr val="dk1"/>
                </a:solidFill>
              </a:rPr>
              <a:t>.</a:t>
            </a:r>
            <a:endParaRPr sz="1200">
              <a:solidFill>
                <a:schemeClr val="dk1"/>
              </a:solidFill>
            </a:endParaRPr>
          </a:p>
        </p:txBody>
      </p:sp>
      <p:sp>
        <p:nvSpPr>
          <p:cNvPr id="126" name="Google Shape;126;p19"/>
          <p:cNvSpPr txBox="1"/>
          <p:nvPr/>
        </p:nvSpPr>
        <p:spPr>
          <a:xfrm>
            <a:off x="76200" y="990600"/>
            <a:ext cx="89076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Some clever people might raise a doubt and ask: “Can we then kill and injure in the name of the Lord, dedicating the act to Him?” Well, how can a person get the attitude of dedicating all activities to the Lord without at the same time being pure in thought, word, and deed? Love, equanimity, rectitude, nonviolence —these are the attendant virtues of the servant of the Lord.</a:t>
            </a:r>
            <a:endParaRPr sz="1200">
              <a:solidFill>
                <a:schemeClr val="dk1"/>
              </a:solidFill>
            </a:endParaRPr>
          </a:p>
        </p:txBody>
      </p:sp>
      <p:sp>
        <p:nvSpPr>
          <p:cNvPr id="127" name="Google Shape;127;p19"/>
          <p:cNvSpPr txBox="1"/>
          <p:nvPr/>
        </p:nvSpPr>
        <p:spPr>
          <a:xfrm>
            <a:off x="76200" y="1637375"/>
            <a:ext cx="88365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To have selflessness, the spirit of self-sacrifice, and the spiritual eminence required for the dedicatory outlook, one must have first won the four characteristics of truth, peace, love, nonviolence (</a:t>
            </a:r>
            <a:r>
              <a:rPr lang="en" sz="1200" i="1">
                <a:solidFill>
                  <a:srgbClr val="5B2923"/>
                </a:solidFill>
              </a:rPr>
              <a:t>sathya</a:t>
            </a:r>
            <a:r>
              <a:rPr lang="en" sz="1200">
                <a:solidFill>
                  <a:schemeClr val="dk1"/>
                </a:solidFill>
              </a:rPr>
              <a:t>, </a:t>
            </a:r>
            <a:r>
              <a:rPr lang="en" sz="1200" i="1">
                <a:solidFill>
                  <a:srgbClr val="5B2923"/>
                </a:solidFill>
              </a:rPr>
              <a:t>santhi</a:t>
            </a:r>
            <a:r>
              <a:rPr lang="en" sz="1200">
                <a:solidFill>
                  <a:schemeClr val="dk1"/>
                </a:solidFill>
              </a:rPr>
              <a:t>, </a:t>
            </a:r>
            <a:r>
              <a:rPr lang="en" sz="1200" i="1">
                <a:solidFill>
                  <a:srgbClr val="5B2923"/>
                </a:solidFill>
              </a:rPr>
              <a:t>prema</a:t>
            </a:r>
            <a:r>
              <a:rPr lang="en" sz="1200">
                <a:solidFill>
                  <a:schemeClr val="dk1"/>
                </a:solidFill>
              </a:rPr>
              <a:t>, </a:t>
            </a:r>
            <a:r>
              <a:rPr lang="en" sz="1200" i="1">
                <a:solidFill>
                  <a:srgbClr val="5B2923"/>
                </a:solidFill>
              </a:rPr>
              <a:t>ahimsa</a:t>
            </a:r>
            <a:r>
              <a:rPr lang="en" sz="1200">
                <a:solidFill>
                  <a:schemeClr val="dk1"/>
                </a:solidFill>
              </a:rPr>
              <a:t>)</a:t>
            </a:r>
            <a:endParaRPr sz="1200">
              <a:solidFill>
                <a:schemeClr val="dk1"/>
              </a:solidFill>
            </a:endParaRPr>
          </a:p>
        </p:txBody>
      </p:sp>
      <p:sp>
        <p:nvSpPr>
          <p:cNvPr id="128" name="Google Shape;128;p19"/>
          <p:cNvSpPr txBox="1"/>
          <p:nvPr/>
        </p:nvSpPr>
        <p:spPr>
          <a:xfrm>
            <a:off x="76200" y="215812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Dharma and the Gita</a:t>
            </a:r>
            <a:endParaRPr sz="1200" b="1">
              <a:solidFill>
                <a:srgbClr val="8B0000"/>
              </a:solidFill>
            </a:endParaRPr>
          </a:p>
        </p:txBody>
      </p:sp>
      <p:sp>
        <p:nvSpPr>
          <p:cNvPr id="129" name="Google Shape;129;p19"/>
          <p:cNvSpPr txBox="1"/>
          <p:nvPr/>
        </p:nvSpPr>
        <p:spPr>
          <a:xfrm>
            <a:off x="71200" y="2367075"/>
            <a:ext cx="4609500" cy="35147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i="1" dirty="0">
                <a:solidFill>
                  <a:srgbClr val="5B2923"/>
                </a:solidFill>
              </a:rPr>
              <a:t>Brahmano hi prathishtha aham amrithasya avyayasya cha. </a:t>
            </a:r>
            <a:br>
              <a:rPr lang="en" sz="1200" i="1" dirty="0">
                <a:solidFill>
                  <a:srgbClr val="5B2923"/>
                </a:solidFill>
              </a:rPr>
            </a:br>
            <a:r>
              <a:rPr lang="en" sz="1200" i="1" dirty="0">
                <a:solidFill>
                  <a:srgbClr val="5B2923"/>
                </a:solidFill>
              </a:rPr>
              <a:t>Shaashvathasya cha dharmasya sukhasya aikaanthikasya cha</a:t>
            </a:r>
            <a:r>
              <a:rPr lang="en" sz="1200" dirty="0">
                <a:solidFill>
                  <a:srgbClr val="001AE6"/>
                </a:solidFill>
              </a:rPr>
              <a:t>.</a:t>
            </a:r>
            <a:br>
              <a:rPr lang="en" sz="1200" dirty="0">
                <a:solidFill>
                  <a:srgbClr val="001AE6"/>
                </a:solidFill>
              </a:rPr>
            </a:br>
            <a:r>
              <a:rPr lang="en" sz="800" dirty="0"/>
              <a:t>(I am the bliss of Brahman, of positive immortality, of timeless </a:t>
            </a:r>
            <a:r>
              <a:rPr lang="en" sz="800" i="1" dirty="0"/>
              <a:t>dharma</a:t>
            </a:r>
            <a:r>
              <a:rPr lang="en" sz="800" dirty="0"/>
              <a:t>, and of eternal bliss.) Verse in Chapter 14.</a:t>
            </a:r>
            <a:endParaRPr sz="800" dirty="0"/>
          </a:p>
          <a:p>
            <a:pPr marL="0" lvl="0" indent="0" algn="l" rtl="0">
              <a:lnSpc>
                <a:spcPct val="115000"/>
              </a:lnSpc>
              <a:spcBef>
                <a:spcPts val="1200"/>
              </a:spcBef>
              <a:spcAft>
                <a:spcPts val="0"/>
              </a:spcAft>
              <a:buNone/>
            </a:pPr>
            <a:r>
              <a:rPr lang="en" sz="1200" i="1" dirty="0">
                <a:solidFill>
                  <a:srgbClr val="5B2923"/>
                </a:solidFill>
              </a:rPr>
              <a:t>Ye thu dharmyaamritham idham yathoktham paryupaasathe. Shraddhadhaanaa Math parama bhakthaasthe atheeva me priyah</a:t>
            </a:r>
            <a:r>
              <a:rPr lang="en" sz="1200" dirty="0">
                <a:solidFill>
                  <a:srgbClr val="001AE6"/>
                </a:solidFill>
              </a:rPr>
              <a:t>.</a:t>
            </a:r>
            <a:br>
              <a:rPr lang="en" sz="1200" dirty="0">
                <a:solidFill>
                  <a:srgbClr val="001AE6"/>
                </a:solidFill>
              </a:rPr>
            </a:br>
            <a:r>
              <a:rPr lang="en" sz="800" dirty="0">
                <a:solidFill>
                  <a:schemeClr val="dk1"/>
                </a:solidFill>
              </a:rPr>
              <a:t>(But those who revere this </a:t>
            </a:r>
            <a:r>
              <a:rPr lang="en" sz="800" i="1" dirty="0">
                <a:solidFill>
                  <a:schemeClr val="dk1"/>
                </a:solidFill>
              </a:rPr>
              <a:t>dharmic </a:t>
            </a:r>
            <a:r>
              <a:rPr lang="en" sz="800" dirty="0">
                <a:solidFill>
                  <a:schemeClr val="dk1"/>
                </a:solidFill>
              </a:rPr>
              <a:t>way to immortality and who completely engage themselves with faith, making Me the ultimate goal, are exceedingly dear to me.) Verse in Chapter 12</a:t>
            </a:r>
            <a:endParaRPr sz="800" dirty="0">
              <a:solidFill>
                <a:schemeClr val="dk1"/>
              </a:solidFill>
            </a:endParaRPr>
          </a:p>
          <a:p>
            <a:pPr marL="0" lvl="0" indent="0" algn="l" rtl="0">
              <a:lnSpc>
                <a:spcPct val="115000"/>
              </a:lnSpc>
              <a:spcBef>
                <a:spcPts val="1200"/>
              </a:spcBef>
              <a:spcAft>
                <a:spcPts val="0"/>
              </a:spcAft>
              <a:buNone/>
            </a:pPr>
            <a:r>
              <a:rPr lang="en" sz="1200" dirty="0">
                <a:solidFill>
                  <a:schemeClr val="dk1"/>
                </a:solidFill>
              </a:rPr>
              <a:t>The </a:t>
            </a:r>
            <a:r>
              <a:rPr lang="en" sz="1200" i="1" dirty="0">
                <a:solidFill>
                  <a:schemeClr val="dk1"/>
                </a:solidFill>
              </a:rPr>
              <a:t>Gita </a:t>
            </a:r>
            <a:r>
              <a:rPr lang="en" sz="1200" dirty="0">
                <a:solidFill>
                  <a:schemeClr val="dk1"/>
                </a:solidFill>
              </a:rPr>
              <a:t>teaches Arjuna to develop certain qualities that help the practice of the </a:t>
            </a:r>
            <a:r>
              <a:rPr lang="en" sz="1200" i="1" dirty="0">
                <a:solidFill>
                  <a:srgbClr val="5B2923"/>
                </a:solidFill>
              </a:rPr>
              <a:t>Atmic dharma</a:t>
            </a:r>
            <a:r>
              <a:rPr lang="en" sz="1200" dirty="0">
                <a:solidFill>
                  <a:schemeClr val="dk1"/>
                </a:solidFill>
              </a:rPr>
              <a:t>.</a:t>
            </a:r>
            <a:endParaRPr sz="1200" dirty="0">
              <a:solidFill>
                <a:schemeClr val="dk1"/>
              </a:solidFill>
            </a:endParaRPr>
          </a:p>
          <a:p>
            <a:pPr marL="0" lvl="0" indent="0" algn="l" rtl="0">
              <a:lnSpc>
                <a:spcPct val="115000"/>
              </a:lnSpc>
              <a:spcBef>
                <a:spcPts val="1200"/>
              </a:spcBef>
              <a:spcAft>
                <a:spcPts val="0"/>
              </a:spcAft>
              <a:buNone/>
            </a:pPr>
            <a:endParaRPr sz="1200" dirty="0">
              <a:solidFill>
                <a:srgbClr val="001AE6"/>
              </a:solidFill>
            </a:endParaRPr>
          </a:p>
          <a:p>
            <a:pPr marL="0" lvl="0" indent="0" algn="l" rtl="0">
              <a:lnSpc>
                <a:spcPct val="115000"/>
              </a:lnSpc>
              <a:spcBef>
                <a:spcPts val="1200"/>
              </a:spcBef>
              <a:spcAft>
                <a:spcPts val="1200"/>
              </a:spcAft>
              <a:buNone/>
            </a:pPr>
            <a:endParaRPr sz="800" dirty="0"/>
          </a:p>
        </p:txBody>
      </p:sp>
      <p:pic>
        <p:nvPicPr>
          <p:cNvPr id="130" name="Google Shape;130;p19"/>
          <p:cNvPicPr preferRelativeResize="0"/>
          <p:nvPr/>
        </p:nvPicPr>
        <p:blipFill>
          <a:blip r:embed="rId3">
            <a:alphaModFix/>
          </a:blip>
          <a:stretch>
            <a:fillRect/>
          </a:stretch>
        </p:blipFill>
        <p:spPr>
          <a:xfrm>
            <a:off x="4832050" y="2431474"/>
            <a:ext cx="3780322" cy="2409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36" name="Google Shape;136;p20"/>
          <p:cNvSpPr txBox="1"/>
          <p:nvPr/>
        </p:nvSpPr>
        <p:spPr>
          <a:xfrm>
            <a:off x="124600" y="50144"/>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Atma has no form</a:t>
            </a:r>
            <a:endParaRPr sz="1200" b="1">
              <a:solidFill>
                <a:srgbClr val="8B0000"/>
              </a:solidFill>
            </a:endParaRPr>
          </a:p>
        </p:txBody>
      </p:sp>
      <p:sp>
        <p:nvSpPr>
          <p:cNvPr id="137" name="Google Shape;137;p20"/>
          <p:cNvSpPr txBox="1"/>
          <p:nvPr/>
        </p:nvSpPr>
        <p:spPr>
          <a:xfrm>
            <a:off x="156300" y="297904"/>
            <a:ext cx="8831400" cy="569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dirty="0">
                <a:solidFill>
                  <a:schemeClr val="dk1"/>
                </a:solidFill>
              </a:rPr>
              <a:t>What you refer to as “I” and as “You” relate to the body, the appearance; they are not real (</a:t>
            </a:r>
            <a:r>
              <a:rPr lang="en" sz="1200" i="1" dirty="0">
                <a:solidFill>
                  <a:srgbClr val="5B2923"/>
                </a:solidFill>
              </a:rPr>
              <a:t>sat</a:t>
            </a:r>
            <a:r>
              <a:rPr lang="en" sz="1200" dirty="0">
                <a:solidFill>
                  <a:schemeClr val="dk1"/>
                </a:solidFill>
              </a:rPr>
              <a:t>). The </a:t>
            </a:r>
            <a:r>
              <a:rPr lang="en" sz="1200" i="1" dirty="0">
                <a:solidFill>
                  <a:srgbClr val="5B2923"/>
                </a:solidFill>
              </a:rPr>
              <a:t>Atma </a:t>
            </a:r>
            <a:r>
              <a:rPr lang="en" sz="1200" dirty="0">
                <a:solidFill>
                  <a:schemeClr val="dk1"/>
                </a:solidFill>
              </a:rPr>
              <a:t>is one and indivisible; </a:t>
            </a:r>
            <a:r>
              <a:rPr lang="en" sz="1200" i="1" dirty="0">
                <a:solidFill>
                  <a:srgbClr val="5B2923"/>
                </a:solidFill>
              </a:rPr>
              <a:t>dharma </a:t>
            </a:r>
            <a:r>
              <a:rPr lang="en" sz="1200" dirty="0">
                <a:solidFill>
                  <a:schemeClr val="dk1"/>
                </a:solidFill>
              </a:rPr>
              <a:t>based on That is genuine </a:t>
            </a:r>
            <a:r>
              <a:rPr lang="en" sz="1200" i="1" dirty="0">
                <a:solidFill>
                  <a:srgbClr val="5B2923"/>
                </a:solidFill>
              </a:rPr>
              <a:t>dharma</a:t>
            </a:r>
            <a:r>
              <a:rPr lang="en" sz="1200" dirty="0">
                <a:solidFill>
                  <a:schemeClr val="dk1"/>
                </a:solidFill>
              </a:rPr>
              <a:t>. Well, what is the form of this </a:t>
            </a:r>
            <a:r>
              <a:rPr lang="en" sz="1200" i="1" dirty="0">
                <a:solidFill>
                  <a:srgbClr val="5B2923"/>
                </a:solidFill>
              </a:rPr>
              <a:t>Atma</a:t>
            </a:r>
            <a:r>
              <a:rPr lang="en" sz="1200" dirty="0">
                <a:solidFill>
                  <a:schemeClr val="dk1"/>
                </a:solidFill>
              </a:rPr>
              <a:t>? It is eternal, unchanging, immortal. It is goodness, right, beneficence. It is immutable, unblemished. It cannot be limited by any particular name or form. It can be understood by the spiritual wisdom (</a:t>
            </a:r>
            <a:r>
              <a:rPr lang="en" sz="1200" i="1" dirty="0">
                <a:solidFill>
                  <a:srgbClr val="5B2923"/>
                </a:solidFill>
              </a:rPr>
              <a:t>jnana</a:t>
            </a:r>
            <a:r>
              <a:rPr lang="en" sz="1200" dirty="0">
                <a:solidFill>
                  <a:schemeClr val="dk1"/>
                </a:solidFill>
              </a:rPr>
              <a:t>) that dawns in and through the body, i.e. as acquired as the result of activity (</a:t>
            </a:r>
            <a:r>
              <a:rPr lang="en" sz="1200" i="1" dirty="0">
                <a:solidFill>
                  <a:srgbClr val="5B2923"/>
                </a:solidFill>
              </a:rPr>
              <a:t>karma-deha</a:t>
            </a:r>
            <a:r>
              <a:rPr lang="en" sz="1200" dirty="0">
                <a:solidFill>
                  <a:schemeClr val="dk1"/>
                </a:solidFill>
              </a:rPr>
              <a:t>). The body alone has name and form, so, in every activity of the body, you should manifest the </a:t>
            </a:r>
            <a:r>
              <a:rPr lang="en" sz="1200" i="1" dirty="0">
                <a:solidFill>
                  <a:srgbClr val="5B2923"/>
                </a:solidFill>
              </a:rPr>
              <a:t>dharma </a:t>
            </a:r>
            <a:r>
              <a:rPr lang="en" sz="1200" dirty="0">
                <a:solidFill>
                  <a:schemeClr val="dk1"/>
                </a:solidFill>
              </a:rPr>
              <a:t>based on </a:t>
            </a:r>
            <a:r>
              <a:rPr lang="en" sz="1200" i="1" dirty="0">
                <a:solidFill>
                  <a:srgbClr val="5B2923"/>
                </a:solidFill>
              </a:rPr>
              <a:t>Atma</a:t>
            </a:r>
            <a:r>
              <a:rPr lang="en" sz="1200" dirty="0">
                <a:solidFill>
                  <a:schemeClr val="dk1"/>
                </a:solidFill>
              </a:rPr>
              <a:t>-consciousness (</a:t>
            </a:r>
            <a:r>
              <a:rPr lang="en" sz="1200" i="1" dirty="0">
                <a:solidFill>
                  <a:srgbClr val="5B2923"/>
                </a:solidFill>
              </a:rPr>
              <a:t>Atma-dharma</a:t>
            </a:r>
            <a:r>
              <a:rPr lang="en" sz="1200" dirty="0">
                <a:solidFill>
                  <a:schemeClr val="dk1"/>
                </a:solidFill>
              </a:rPr>
              <a:t>). The sum and substance of all this is that the </a:t>
            </a:r>
            <a:r>
              <a:rPr lang="en" sz="1200" i="1" dirty="0">
                <a:solidFill>
                  <a:srgbClr val="5B2923"/>
                </a:solidFill>
              </a:rPr>
              <a:t>Atma </a:t>
            </a:r>
            <a:r>
              <a:rPr lang="en" sz="1200" dirty="0">
                <a:solidFill>
                  <a:schemeClr val="dk1"/>
                </a:solidFill>
              </a:rPr>
              <a:t>is the Absolute, the highest goal (</a:t>
            </a:r>
            <a:r>
              <a:rPr lang="en" sz="1200" i="1" dirty="0">
                <a:solidFill>
                  <a:srgbClr val="5B2923"/>
                </a:solidFill>
              </a:rPr>
              <a:t>paramaartha</a:t>
            </a:r>
            <a:r>
              <a:rPr lang="en" sz="1200" dirty="0">
                <a:solidFill>
                  <a:schemeClr val="dk1"/>
                </a:solidFill>
              </a:rPr>
              <a:t>).</a:t>
            </a:r>
            <a:endParaRPr sz="1200" dirty="0">
              <a:solidFill>
                <a:schemeClr val="dk1"/>
              </a:solidFill>
            </a:endParaRPr>
          </a:p>
          <a:p>
            <a:pPr marL="0" lvl="0" indent="0" algn="l" rtl="0">
              <a:lnSpc>
                <a:spcPct val="115000"/>
              </a:lnSpc>
              <a:spcBef>
                <a:spcPts val="1200"/>
              </a:spcBef>
              <a:spcAft>
                <a:spcPts val="0"/>
              </a:spcAft>
              <a:buNone/>
            </a:pPr>
            <a:r>
              <a:rPr lang="en" sz="1200" i="1" dirty="0">
                <a:solidFill>
                  <a:srgbClr val="5B2923"/>
                </a:solidFill>
              </a:rPr>
              <a:t>Dharma </a:t>
            </a:r>
            <a:r>
              <a:rPr lang="en" sz="1200" dirty="0">
                <a:solidFill>
                  <a:schemeClr val="dk1"/>
                </a:solidFill>
              </a:rPr>
              <a:t>based on caste (</a:t>
            </a:r>
            <a:r>
              <a:rPr lang="en" sz="1200" i="1" dirty="0">
                <a:solidFill>
                  <a:srgbClr val="5B2923"/>
                </a:solidFill>
              </a:rPr>
              <a:t>varna</a:t>
            </a:r>
            <a:r>
              <a:rPr lang="en" sz="1200" dirty="0">
                <a:solidFill>
                  <a:schemeClr val="dk1"/>
                </a:solidFill>
              </a:rPr>
              <a:t>), </a:t>
            </a:r>
            <a:r>
              <a:rPr lang="en" sz="1200" i="1" dirty="0">
                <a:solidFill>
                  <a:srgbClr val="5B2923"/>
                </a:solidFill>
              </a:rPr>
              <a:t>dharma </a:t>
            </a:r>
            <a:r>
              <a:rPr lang="en" sz="1200" dirty="0">
                <a:solidFill>
                  <a:schemeClr val="dk1"/>
                </a:solidFill>
              </a:rPr>
              <a:t>for a householder (</a:t>
            </a:r>
            <a:r>
              <a:rPr lang="en" sz="1200" i="1" dirty="0">
                <a:solidFill>
                  <a:srgbClr val="5B2923"/>
                </a:solidFill>
              </a:rPr>
              <a:t>grihastha</a:t>
            </a:r>
            <a:r>
              <a:rPr lang="en" sz="1200" dirty="0">
                <a:solidFill>
                  <a:schemeClr val="dk1"/>
                </a:solidFill>
              </a:rPr>
              <a:t>), </a:t>
            </a:r>
            <a:r>
              <a:rPr lang="en" sz="1200" i="1" dirty="0">
                <a:solidFill>
                  <a:srgbClr val="5B2923"/>
                </a:solidFill>
              </a:rPr>
              <a:t>dharma </a:t>
            </a:r>
            <a:r>
              <a:rPr lang="en" sz="1200" dirty="0">
                <a:solidFill>
                  <a:schemeClr val="dk1"/>
                </a:solidFill>
              </a:rPr>
              <a:t>for a forest dweller (</a:t>
            </a:r>
            <a:r>
              <a:rPr lang="en" sz="1200" i="1" dirty="0">
                <a:solidFill>
                  <a:srgbClr val="5B2923"/>
                </a:solidFill>
              </a:rPr>
              <a:t>vanaprastha</a:t>
            </a:r>
            <a:r>
              <a:rPr lang="en" sz="1200" dirty="0">
                <a:solidFill>
                  <a:schemeClr val="dk1"/>
                </a:solidFill>
              </a:rPr>
              <a:t>), </a:t>
            </a:r>
            <a:r>
              <a:rPr lang="en" sz="1200" i="1" dirty="0">
                <a:solidFill>
                  <a:srgbClr val="5B2923"/>
                </a:solidFill>
              </a:rPr>
              <a:t>dharma </a:t>
            </a:r>
            <a:r>
              <a:rPr lang="en" sz="1200" dirty="0">
                <a:solidFill>
                  <a:schemeClr val="dk1"/>
                </a:solidFill>
              </a:rPr>
              <a:t>for a renunciate (</a:t>
            </a:r>
            <a:r>
              <a:rPr lang="en" sz="1200" i="1" dirty="0">
                <a:solidFill>
                  <a:srgbClr val="5B2923"/>
                </a:solidFill>
              </a:rPr>
              <a:t>sanyasa</a:t>
            </a:r>
            <a:r>
              <a:rPr lang="en" sz="1200" dirty="0">
                <a:solidFill>
                  <a:schemeClr val="dk1"/>
                </a:solidFill>
              </a:rPr>
              <a:t>), </a:t>
            </a:r>
            <a:r>
              <a:rPr lang="en" sz="1200" i="1" dirty="0">
                <a:solidFill>
                  <a:srgbClr val="5B2923"/>
                </a:solidFill>
              </a:rPr>
              <a:t>dharma </a:t>
            </a:r>
            <a:r>
              <a:rPr lang="en" sz="1200" dirty="0">
                <a:solidFill>
                  <a:schemeClr val="dk1"/>
                </a:solidFill>
              </a:rPr>
              <a:t>for a student (</a:t>
            </a:r>
            <a:r>
              <a:rPr lang="en" sz="1200" i="1" dirty="0">
                <a:solidFill>
                  <a:srgbClr val="5B2923"/>
                </a:solidFill>
              </a:rPr>
              <a:t>brahmacharya</a:t>
            </a:r>
            <a:r>
              <a:rPr lang="en" sz="1200" dirty="0">
                <a:solidFill>
                  <a:schemeClr val="dk1"/>
                </a:solidFill>
              </a:rPr>
              <a:t>), this </a:t>
            </a:r>
            <a:r>
              <a:rPr lang="en" sz="1200" i="1" dirty="0">
                <a:solidFill>
                  <a:srgbClr val="5B2923"/>
                </a:solidFill>
              </a:rPr>
              <a:t>dharma</a:t>
            </a:r>
            <a:r>
              <a:rPr lang="en" sz="1200" dirty="0">
                <a:solidFill>
                  <a:schemeClr val="dk1"/>
                </a:solidFill>
              </a:rPr>
              <a:t>, that </a:t>
            </a:r>
            <a:r>
              <a:rPr lang="en" sz="1200" i="1" dirty="0">
                <a:solidFill>
                  <a:srgbClr val="5B2923"/>
                </a:solidFill>
              </a:rPr>
              <a:t>dhar- ma </a:t>
            </a:r>
            <a:r>
              <a:rPr lang="en" sz="1200" dirty="0">
                <a:solidFill>
                  <a:schemeClr val="dk1"/>
                </a:solidFill>
              </a:rPr>
              <a:t>—all are modifications of the basic </a:t>
            </a:r>
            <a:r>
              <a:rPr lang="en" sz="1200" i="1" dirty="0">
                <a:solidFill>
                  <a:srgbClr val="5B2923"/>
                </a:solidFill>
              </a:rPr>
              <a:t>dharma. </a:t>
            </a:r>
            <a:r>
              <a:rPr lang="en" sz="1200" dirty="0">
                <a:solidFill>
                  <a:schemeClr val="dk1"/>
                </a:solidFill>
              </a:rPr>
              <a:t>The separate varieties disappear as soon as you go deep into their nature; the corporeal </a:t>
            </a:r>
            <a:r>
              <a:rPr lang="en" sz="1200" i="1" dirty="0">
                <a:solidFill>
                  <a:srgbClr val="5B2923"/>
                </a:solidFill>
              </a:rPr>
              <a:t>dharmas </a:t>
            </a:r>
            <a:r>
              <a:rPr lang="en" sz="1200" dirty="0">
                <a:solidFill>
                  <a:schemeClr val="dk1"/>
                </a:solidFill>
              </a:rPr>
              <a:t>fade away, and only </a:t>
            </a:r>
            <a:r>
              <a:rPr lang="en" sz="1200" i="1" dirty="0">
                <a:solidFill>
                  <a:srgbClr val="5B2923"/>
                </a:solidFill>
              </a:rPr>
              <a:t>dharma </a:t>
            </a:r>
            <a:r>
              <a:rPr lang="en" sz="1200" dirty="0">
                <a:solidFill>
                  <a:schemeClr val="dk1"/>
                </a:solidFill>
              </a:rPr>
              <a:t>according to the </a:t>
            </a:r>
            <a:r>
              <a:rPr lang="en" sz="1200" i="1" dirty="0">
                <a:solidFill>
                  <a:srgbClr val="5B2923"/>
                </a:solidFill>
              </a:rPr>
              <a:t>Atmic </a:t>
            </a:r>
            <a:r>
              <a:rPr lang="en" sz="1200" dirty="0">
                <a:solidFill>
                  <a:schemeClr val="dk1"/>
                </a:solidFill>
              </a:rPr>
              <a:t>consciousness (</a:t>
            </a:r>
            <a:r>
              <a:rPr lang="en" sz="1200" i="1" dirty="0">
                <a:solidFill>
                  <a:srgbClr val="5B2923"/>
                </a:solidFill>
              </a:rPr>
              <a:t>Atma-dharma</a:t>
            </a:r>
            <a:r>
              <a:rPr lang="en" sz="1200" dirty="0">
                <a:solidFill>
                  <a:schemeClr val="dk1"/>
                </a:solidFill>
              </a:rPr>
              <a:t>) remains. </a:t>
            </a:r>
            <a:endParaRPr sz="1200" dirty="0">
              <a:solidFill>
                <a:schemeClr val="dk1"/>
              </a:solidFill>
            </a:endParaRPr>
          </a:p>
          <a:p>
            <a:pPr marL="0" lvl="0" indent="0" algn="l" rtl="0">
              <a:lnSpc>
                <a:spcPct val="115000"/>
              </a:lnSpc>
              <a:spcBef>
                <a:spcPts val="1200"/>
              </a:spcBef>
              <a:spcAft>
                <a:spcPts val="0"/>
              </a:spcAft>
              <a:buNone/>
            </a:pPr>
            <a:r>
              <a:rPr lang="en" sz="1200" i="1" dirty="0">
                <a:solidFill>
                  <a:srgbClr val="5B2923"/>
                </a:solidFill>
              </a:rPr>
              <a:t>Dharma </a:t>
            </a:r>
            <a:r>
              <a:rPr lang="en" sz="1200" dirty="0">
                <a:solidFill>
                  <a:schemeClr val="dk1"/>
                </a:solidFill>
              </a:rPr>
              <a:t>is the moral path; the moral path is the light; the light is bliss (</a:t>
            </a:r>
            <a:r>
              <a:rPr lang="en" sz="1200" i="1" dirty="0">
                <a:solidFill>
                  <a:srgbClr val="5B2923"/>
                </a:solidFill>
              </a:rPr>
              <a:t>ananda</a:t>
            </a:r>
            <a:r>
              <a:rPr lang="en" sz="1200" dirty="0">
                <a:solidFill>
                  <a:schemeClr val="dk1"/>
                </a:solidFill>
              </a:rPr>
              <a:t>). </a:t>
            </a:r>
            <a:r>
              <a:rPr lang="en" sz="1200" i="1" dirty="0">
                <a:solidFill>
                  <a:srgbClr val="5B2923"/>
                </a:solidFill>
              </a:rPr>
              <a:t>Dharma </a:t>
            </a:r>
            <a:r>
              <a:rPr lang="en" sz="1200" dirty="0">
                <a:solidFill>
                  <a:schemeClr val="dk1"/>
                </a:solidFill>
              </a:rPr>
              <a:t>is characterized by holiness, peace, truth, and fortitude. </a:t>
            </a:r>
            <a:r>
              <a:rPr lang="en" sz="1200" i="1" dirty="0">
                <a:solidFill>
                  <a:srgbClr val="5B2923"/>
                </a:solidFill>
              </a:rPr>
              <a:t>Dharma </a:t>
            </a:r>
            <a:r>
              <a:rPr lang="en" sz="1200" dirty="0">
                <a:solidFill>
                  <a:schemeClr val="dk1"/>
                </a:solidFill>
              </a:rPr>
              <a:t>is </a:t>
            </a:r>
            <a:r>
              <a:rPr lang="en" sz="1200" i="1" dirty="0">
                <a:solidFill>
                  <a:srgbClr val="5B2923"/>
                </a:solidFill>
              </a:rPr>
              <a:t>yoga</a:t>
            </a:r>
            <a:r>
              <a:rPr lang="en" sz="1200" dirty="0">
                <a:solidFill>
                  <a:schemeClr val="dk1"/>
                </a:solidFill>
              </a:rPr>
              <a:t>, union, merger; it is truth (</a:t>
            </a:r>
            <a:r>
              <a:rPr lang="en" sz="1200" i="1" dirty="0">
                <a:solidFill>
                  <a:srgbClr val="5B2923"/>
                </a:solidFill>
              </a:rPr>
              <a:t>sathya</a:t>
            </a:r>
            <a:r>
              <a:rPr lang="en" sz="1200" dirty="0">
                <a:solidFill>
                  <a:schemeClr val="dk1"/>
                </a:solidFill>
              </a:rPr>
              <a:t>). Its attributes are justice, sense control, sense of honour, love, dignity, goodness, meditation, sympathy, nonviolence; such is the </a:t>
            </a:r>
            <a:r>
              <a:rPr lang="en" sz="1200" i="1" dirty="0">
                <a:solidFill>
                  <a:srgbClr val="5B2923"/>
                </a:solidFill>
              </a:rPr>
              <a:t>dharma </a:t>
            </a:r>
            <a:r>
              <a:rPr lang="en" sz="1200" dirty="0">
                <a:solidFill>
                  <a:schemeClr val="dk1"/>
                </a:solidFill>
              </a:rPr>
              <a:t>that persists through the ages. It leads one on to universal love and unity. It is the highest discipline and the most profitable. In the </a:t>
            </a:r>
            <a:r>
              <a:rPr lang="en" sz="1200" i="1" dirty="0">
                <a:solidFill>
                  <a:schemeClr val="dk1"/>
                </a:solidFill>
              </a:rPr>
              <a:t>Bhagavatha </a:t>
            </a:r>
            <a:r>
              <a:rPr lang="en" sz="1200" dirty="0">
                <a:solidFill>
                  <a:schemeClr val="dk1"/>
                </a:solidFill>
              </a:rPr>
              <a:t>too, it is said, “where there is </a:t>
            </a:r>
            <a:r>
              <a:rPr lang="en" sz="1200" i="1" dirty="0">
                <a:solidFill>
                  <a:srgbClr val="5B2923"/>
                </a:solidFill>
              </a:rPr>
              <a:t>dharma</a:t>
            </a:r>
            <a:r>
              <a:rPr lang="en" sz="1200" dirty="0">
                <a:solidFill>
                  <a:schemeClr val="dk1"/>
                </a:solidFill>
              </a:rPr>
              <a:t>, there is Krishna; where there are both </a:t>
            </a:r>
            <a:r>
              <a:rPr lang="en" sz="1200" i="1" dirty="0">
                <a:solidFill>
                  <a:srgbClr val="5B2923"/>
                </a:solidFill>
              </a:rPr>
              <a:t>dharma </a:t>
            </a:r>
            <a:r>
              <a:rPr lang="en" sz="1200" dirty="0">
                <a:solidFill>
                  <a:schemeClr val="dk1"/>
                </a:solidFill>
              </a:rPr>
              <a:t>and Krishna together, there is victory.”</a:t>
            </a:r>
            <a:endParaRPr sz="1200" dirty="0">
              <a:solidFill>
                <a:schemeClr val="dk1"/>
              </a:solidFill>
            </a:endParaRPr>
          </a:p>
          <a:p>
            <a:pPr marL="0" lvl="0" indent="0" algn="l" rtl="0">
              <a:lnSpc>
                <a:spcPct val="115000"/>
              </a:lnSpc>
              <a:spcBef>
                <a:spcPts val="1200"/>
              </a:spcBef>
              <a:spcAft>
                <a:spcPts val="0"/>
              </a:spcAft>
              <a:buNone/>
            </a:pPr>
            <a:endParaRPr sz="1200" dirty="0">
              <a:solidFill>
                <a:schemeClr val="dk1"/>
              </a:solidFill>
            </a:endParaRPr>
          </a:p>
          <a:p>
            <a:pPr marL="0" lvl="0" indent="0" algn="l" rtl="0">
              <a:lnSpc>
                <a:spcPct val="115000"/>
              </a:lnSpc>
              <a:spcBef>
                <a:spcPts val="1200"/>
              </a:spcBef>
              <a:spcAft>
                <a:spcPts val="0"/>
              </a:spcAft>
              <a:buNone/>
            </a:pPr>
            <a:endParaRPr sz="1200" i="1" dirty="0">
              <a:solidFill>
                <a:srgbClr val="5B2923"/>
              </a:solidFill>
            </a:endParaRPr>
          </a:p>
          <a:p>
            <a:pPr marL="0" lvl="0" indent="0" algn="l" rtl="0">
              <a:lnSpc>
                <a:spcPct val="115000"/>
              </a:lnSpc>
              <a:spcBef>
                <a:spcPts val="1200"/>
              </a:spcBef>
              <a:spcAft>
                <a:spcPts val="0"/>
              </a:spcAft>
              <a:buNone/>
            </a:pPr>
            <a:endParaRPr sz="1200" dirty="0">
              <a:solidFill>
                <a:schemeClr val="dk1"/>
              </a:solidFill>
            </a:endParaRPr>
          </a:p>
          <a:p>
            <a:pPr marL="0" lvl="0" indent="0" algn="l" rtl="0">
              <a:lnSpc>
                <a:spcPct val="115000"/>
              </a:lnSpc>
              <a:spcBef>
                <a:spcPts val="1200"/>
              </a:spcBef>
              <a:spcAft>
                <a:spcPts val="0"/>
              </a:spcAft>
              <a:buNone/>
            </a:pPr>
            <a:endParaRPr sz="1200" dirty="0">
              <a:solidFill>
                <a:schemeClr val="dk1"/>
              </a:solidFill>
            </a:endParaRPr>
          </a:p>
          <a:p>
            <a:pPr marL="0" lvl="0" indent="0" algn="l" rtl="0">
              <a:lnSpc>
                <a:spcPct val="115000"/>
              </a:lnSpc>
              <a:spcBef>
                <a:spcPts val="1200"/>
              </a:spcBef>
              <a:spcAft>
                <a:spcPts val="1200"/>
              </a:spcAft>
              <a:buNone/>
            </a:pPr>
            <a:endParaRPr sz="1200" dirty="0">
              <a:solidFill>
                <a:schemeClr val="dk1"/>
              </a:solidFill>
            </a:endParaRPr>
          </a:p>
        </p:txBody>
      </p:sp>
      <p:sp>
        <p:nvSpPr>
          <p:cNvPr id="138" name="Google Shape;138;p20"/>
          <p:cNvSpPr txBox="1"/>
          <p:nvPr/>
        </p:nvSpPr>
        <p:spPr>
          <a:xfrm>
            <a:off x="156300" y="4164625"/>
            <a:ext cx="8751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List the things that we do mechanically without a spirit of dedication</a:t>
            </a: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How can we consciously offer everything we do to the Lord thereby always embarking on the Dharmic path</a:t>
            </a:r>
            <a:endParaRPr sz="1200">
              <a:solidFill>
                <a:srgbClr val="B45F06"/>
              </a:solidFill>
            </a:endParaRPr>
          </a:p>
          <a:p>
            <a:pPr marL="457200" lvl="0" indent="0" algn="l" rtl="0">
              <a:spcBef>
                <a:spcPts val="0"/>
              </a:spcBef>
              <a:spcAft>
                <a:spcPts val="0"/>
              </a:spcAft>
              <a:buNone/>
            </a:pPr>
            <a:endParaRPr sz="1200">
              <a:solidFill>
                <a:srgbClr val="B45F06"/>
              </a:solidFill>
            </a:endParaRPr>
          </a:p>
        </p:txBody>
      </p:sp>
      <p:sp>
        <p:nvSpPr>
          <p:cNvPr id="139" name="Google Shape;139;p20"/>
          <p:cNvSpPr txBox="1"/>
          <p:nvPr/>
        </p:nvSpPr>
        <p:spPr>
          <a:xfrm>
            <a:off x="6800674" y="3984825"/>
            <a:ext cx="1960553" cy="6465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t>Chapter 3 link – </a:t>
            </a:r>
            <a:r>
              <a:rPr lang="en" sz="1000" u="sng" dirty="0">
                <a:solidFill>
                  <a:schemeClr val="hlink"/>
                </a:solidFill>
                <a:hlinkClick r:id="rId3"/>
              </a:rPr>
              <a:t>https://www.sssbpt.info/vahinis/Dharma/Dharma03.pdf</a:t>
            </a:r>
            <a:r>
              <a:rPr lang="en" sz="1000" dirty="0"/>
              <a:t> </a:t>
            </a:r>
            <a:endParaRPr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45" name="Google Shape;145;p21"/>
          <p:cNvSpPr txBox="1"/>
          <p:nvPr/>
        </p:nvSpPr>
        <p:spPr>
          <a:xfrm>
            <a:off x="133475" y="160175"/>
            <a:ext cx="6353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2000" b="1">
                <a:solidFill>
                  <a:srgbClr val="8B0000"/>
                </a:solidFill>
              </a:rPr>
              <a:t>Chapter IV. Masculine and Feminine Natures</a:t>
            </a:r>
            <a:endParaRPr sz="2000" b="1">
              <a:solidFill>
                <a:srgbClr val="8B0000"/>
              </a:solidFill>
            </a:endParaRPr>
          </a:p>
        </p:txBody>
      </p:sp>
      <p:sp>
        <p:nvSpPr>
          <p:cNvPr id="146" name="Google Shape;146;p21"/>
          <p:cNvSpPr txBox="1"/>
          <p:nvPr/>
        </p:nvSpPr>
        <p:spPr>
          <a:xfrm>
            <a:off x="133475" y="61402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rgbClr val="8B0000"/>
                </a:solidFill>
              </a:rPr>
              <a:t>The chief guides of living</a:t>
            </a:r>
            <a:endParaRPr sz="1200" b="1">
              <a:solidFill>
                <a:srgbClr val="8B0000"/>
              </a:solidFill>
            </a:endParaRPr>
          </a:p>
        </p:txBody>
      </p:sp>
      <p:sp>
        <p:nvSpPr>
          <p:cNvPr id="147" name="Google Shape;147;p21"/>
          <p:cNvSpPr txBox="1"/>
          <p:nvPr/>
        </p:nvSpPr>
        <p:spPr>
          <a:xfrm>
            <a:off x="133475" y="854250"/>
            <a:ext cx="8783100" cy="210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a:solidFill>
                  <a:schemeClr val="dk1"/>
                </a:solidFill>
              </a:rPr>
              <a:t>The </a:t>
            </a:r>
            <a:r>
              <a:rPr lang="en" sz="1200" i="1">
                <a:solidFill>
                  <a:srgbClr val="5B2923"/>
                </a:solidFill>
              </a:rPr>
              <a:t>dharma </a:t>
            </a:r>
            <a:r>
              <a:rPr lang="en" sz="1200">
                <a:solidFill>
                  <a:schemeClr val="dk1"/>
                </a:solidFill>
              </a:rPr>
              <a:t>for the male and female are important applications of the </a:t>
            </a:r>
            <a:r>
              <a:rPr lang="en" sz="1200" i="1">
                <a:solidFill>
                  <a:srgbClr val="5B2923"/>
                </a:solidFill>
              </a:rPr>
              <a:t>dharmic </a:t>
            </a:r>
            <a:r>
              <a:rPr lang="en" sz="1200">
                <a:solidFill>
                  <a:schemeClr val="dk1"/>
                </a:solidFill>
              </a:rPr>
              <a:t>truth. They connote creation (</a:t>
            </a:r>
            <a:r>
              <a:rPr lang="en" sz="1200" i="1">
                <a:solidFill>
                  <a:srgbClr val="5B2923"/>
                </a:solidFill>
              </a:rPr>
              <a:t>prakriti</a:t>
            </a:r>
            <a:r>
              <a:rPr lang="en" sz="1200">
                <a:solidFill>
                  <a:schemeClr val="dk1"/>
                </a:solidFill>
              </a:rPr>
              <a:t>) and God (</a:t>
            </a:r>
            <a:r>
              <a:rPr lang="en" sz="1200" i="1">
                <a:solidFill>
                  <a:srgbClr val="5B2923"/>
                </a:solidFill>
              </a:rPr>
              <a:t>Paramatma</a:t>
            </a:r>
            <a:r>
              <a:rPr lang="en" sz="1200">
                <a:solidFill>
                  <a:schemeClr val="dk1"/>
                </a:solidFill>
              </a:rPr>
              <a:t>), gross and subtle, inert and conscious, the all-pervading duet.</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 </a:t>
            </a:r>
            <a:r>
              <a:rPr lang="en" sz="1200" b="1">
                <a:solidFill>
                  <a:srgbClr val="8B0000"/>
                </a:solidFill>
              </a:rPr>
              <a:t>Dharma for women</a:t>
            </a:r>
            <a:endParaRPr sz="1200" b="1">
              <a:solidFill>
                <a:srgbClr val="8B0000"/>
              </a:solidFill>
            </a:endParaRPr>
          </a:p>
          <a:p>
            <a:pPr marL="0" lvl="0" indent="0" algn="l" rtl="0">
              <a:lnSpc>
                <a:spcPct val="115000"/>
              </a:lnSpc>
              <a:spcBef>
                <a:spcPts val="1200"/>
              </a:spcBef>
              <a:spcAft>
                <a:spcPts val="0"/>
              </a:spcAft>
              <a:buNone/>
            </a:pPr>
            <a:r>
              <a:rPr lang="en" sz="1200">
                <a:solidFill>
                  <a:schemeClr val="dk1"/>
                </a:solidFill>
              </a:rPr>
              <a:t>The Feminine Principle is spoken of as the illusion imposed upon Himself by the Lord, as the energy with which He equipped Himself out of His own will. This is </a:t>
            </a:r>
            <a:r>
              <a:rPr lang="en" sz="1200" i="1">
                <a:solidFill>
                  <a:srgbClr val="5B2923"/>
                </a:solidFill>
              </a:rPr>
              <a:t>maya</a:t>
            </a:r>
            <a:r>
              <a:rPr lang="en" sz="1200">
                <a:solidFill>
                  <a:schemeClr val="dk1"/>
                </a:solidFill>
              </a:rPr>
              <a:t>, the feminine form. This is why woman is considered the embodiment of the highest energy (</a:t>
            </a:r>
            <a:r>
              <a:rPr lang="en" sz="1200" i="1">
                <a:solidFill>
                  <a:srgbClr val="5B2923"/>
                </a:solidFill>
              </a:rPr>
              <a:t>Parasakthi Swarupa</a:t>
            </a:r>
            <a:r>
              <a:rPr lang="en" sz="1200">
                <a:solidFill>
                  <a:schemeClr val="dk1"/>
                </a:solidFill>
              </a:rPr>
              <a:t>).</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
        <p:nvSpPr>
          <p:cNvPr id="148" name="Google Shape;148;p21"/>
          <p:cNvSpPr txBox="1"/>
          <p:nvPr/>
        </p:nvSpPr>
        <p:spPr>
          <a:xfrm>
            <a:off x="113700" y="2447175"/>
            <a:ext cx="4513800" cy="228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Women, who are the repositories of the embodiment of energy (</a:t>
            </a:r>
            <a:r>
              <a:rPr lang="en" sz="1200" i="1">
                <a:solidFill>
                  <a:srgbClr val="5B2923"/>
                </a:solidFill>
              </a:rPr>
              <a:t>sakthi swarupa</a:t>
            </a:r>
            <a:r>
              <a:rPr lang="en" sz="1200">
                <a:solidFill>
                  <a:schemeClr val="dk1"/>
                </a:solidFill>
              </a:rPr>
              <a:t>), are in no way inferior. How full of fortitude, patience, and love is their nature! Their self control is seldom equalled by men. They are the exemplars and leaders for men to tread the spiritual path. Pure selfless love is inborn in women. Women who are full of knowledge, who are cultured, who are bound by love, and who are keen on discriminating whether their words and deeds are in conformity with </a:t>
            </a:r>
            <a:r>
              <a:rPr lang="en" sz="1200" i="1">
                <a:solidFill>
                  <a:srgbClr val="5B2923"/>
                </a:solidFill>
              </a:rPr>
              <a:t>dharma </a:t>
            </a:r>
            <a:r>
              <a:rPr lang="en" sz="1200">
                <a:solidFill>
                  <a:schemeClr val="dk1"/>
                </a:solidFill>
              </a:rPr>
              <a:t>—such women are like the goddess Lakshmi, bringing joy and good fortune to the home.</a:t>
            </a:r>
            <a:endParaRPr sz="1200">
              <a:solidFill>
                <a:schemeClr val="dk1"/>
              </a:solidFill>
            </a:endParaRPr>
          </a:p>
        </p:txBody>
      </p:sp>
      <p:pic>
        <p:nvPicPr>
          <p:cNvPr id="149" name="Google Shape;149;p21"/>
          <p:cNvPicPr preferRelativeResize="0"/>
          <p:nvPr/>
        </p:nvPicPr>
        <p:blipFill rotWithShape="1">
          <a:blip r:embed="rId3">
            <a:alphaModFix/>
          </a:blip>
          <a:srcRect l="1083" r="15590"/>
          <a:stretch/>
        </p:blipFill>
        <p:spPr>
          <a:xfrm>
            <a:off x="4954000" y="2571750"/>
            <a:ext cx="1680716" cy="2411575"/>
          </a:xfrm>
          <a:prstGeom prst="rect">
            <a:avLst/>
          </a:prstGeom>
          <a:noFill/>
          <a:ln>
            <a:noFill/>
          </a:ln>
        </p:spPr>
      </p:pic>
      <p:sp>
        <p:nvSpPr>
          <p:cNvPr id="150" name="Google Shape;150;p21"/>
          <p:cNvSpPr txBox="1"/>
          <p:nvPr/>
        </p:nvSpPr>
        <p:spPr>
          <a:xfrm>
            <a:off x="6860975" y="2571750"/>
            <a:ext cx="2055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u="sng">
                <a:solidFill>
                  <a:srgbClr val="B45F06"/>
                </a:solidFill>
              </a:rPr>
              <a:t>Discussion points:</a:t>
            </a:r>
            <a:r>
              <a:rPr lang="en" u="sng">
                <a:solidFill>
                  <a:srgbClr val="B45F06"/>
                </a:solidFill>
              </a:rPr>
              <a:t> </a:t>
            </a:r>
            <a:br>
              <a:rPr lang="en">
                <a:solidFill>
                  <a:srgbClr val="B45F06"/>
                </a:solidFill>
              </a:rPr>
            </a:br>
            <a:endParaRPr>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Discuss Mother Sita’s Dharma in Ramayana</a:t>
            </a:r>
            <a:endParaRPr sz="1200">
              <a:solidFill>
                <a:srgbClr val="B45F06"/>
              </a:solidFill>
            </a:endParaRPr>
          </a:p>
          <a:p>
            <a:pPr marL="457200" lvl="0" indent="0" algn="l" rtl="0">
              <a:spcBef>
                <a:spcPts val="0"/>
              </a:spcBef>
              <a:spcAft>
                <a:spcPts val="0"/>
              </a:spcAft>
              <a:buNone/>
            </a:pPr>
            <a:endParaRPr sz="1200">
              <a:solidFill>
                <a:srgbClr val="B45F06"/>
              </a:solidFill>
            </a:endParaRPr>
          </a:p>
          <a:p>
            <a:pPr marL="457200" lvl="0" indent="-304800" algn="l" rtl="0">
              <a:spcBef>
                <a:spcPts val="0"/>
              </a:spcBef>
              <a:spcAft>
                <a:spcPts val="0"/>
              </a:spcAft>
              <a:buClr>
                <a:srgbClr val="B45F06"/>
              </a:buClr>
              <a:buSzPts val="1200"/>
              <a:buChar char="-"/>
            </a:pPr>
            <a:r>
              <a:rPr lang="en" sz="1200">
                <a:solidFill>
                  <a:srgbClr val="B45F06"/>
                </a:solidFill>
              </a:rPr>
              <a:t>Discuss Draupadi’s Dharma in Mahabharata</a:t>
            </a:r>
            <a:endParaRPr sz="1200">
              <a:solidFill>
                <a:srgbClr val="B45F06"/>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8399</Words>
  <Application>Microsoft Office PowerPoint</Application>
  <PresentationFormat>On-screen Show (16:9)</PresentationFormat>
  <Paragraphs>269</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Verdana</vt:lpstr>
      <vt:lpstr>Simple Light</vt:lpstr>
      <vt:lpstr>Dharma Vahini</vt:lpstr>
      <vt:lpstr>Chapter I. What Is Dharma?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Sairam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Dharma Vahini</dc:title>
  <dc:creator>Shruti Menon</dc:creator>
  <cp:lastModifiedBy>Shruti Menon</cp:lastModifiedBy>
  <cp:revision>3</cp:revision>
  <dcterms:modified xsi:type="dcterms:W3CDTF">2022-01-16T04:45:09Z</dcterms:modified>
</cp:coreProperties>
</file>